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98" r:id="rId29"/>
    <p:sldId id="299" r:id="rId30"/>
    <p:sldId id="284" r:id="rId31"/>
    <p:sldId id="285" r:id="rId32"/>
    <p:sldId id="286" r:id="rId33"/>
    <p:sldId id="287" r:id="rId34"/>
    <p:sldId id="295" r:id="rId35"/>
    <p:sldId id="296" r:id="rId36"/>
    <p:sldId id="297" r:id="rId37"/>
    <p:sldId id="288" r:id="rId38"/>
    <p:sldId id="294" r:id="rId39"/>
    <p:sldId id="291" r:id="rId40"/>
    <p:sldId id="292" r:id="rId41"/>
    <p:sldId id="293"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p:cViewPr varScale="1">
        <p:scale>
          <a:sx n="82" d="100"/>
          <a:sy n="82" d="100"/>
        </p:scale>
        <p:origin x="1613"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DC6386-ABC7-4B90-A880-2839C54EE629}" type="datetimeFigureOut">
              <a:rPr lang="en-US" smtClean="0"/>
              <a:t>8/3/2021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9B492E-96BB-43E3-BABC-ADF3A74D60CD}" type="slidenum">
              <a:rPr lang="en-US" smtClean="0"/>
              <a:t>‹#›</a:t>
            </a:fld>
            <a:endParaRPr lang="en-US"/>
          </a:p>
        </p:txBody>
      </p:sp>
    </p:spTree>
    <p:extLst>
      <p:ext uri="{BB962C8B-B14F-4D97-AF65-F5344CB8AC3E}">
        <p14:creationId xmlns:p14="http://schemas.microsoft.com/office/powerpoint/2010/main" val="1382408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6858000"/>
          </a:xfrm>
          <a:prstGeom prst="rect">
            <a:avLst/>
          </a:prstGeom>
        </p:spPr>
      </p:pic>
      <p:sp>
        <p:nvSpPr>
          <p:cNvPr id="3" name="Subtitle 2"/>
          <p:cNvSpPr>
            <a:spLocks noGrp="1"/>
          </p:cNvSpPr>
          <p:nvPr>
            <p:ph type="subTitle" idx="1"/>
          </p:nvPr>
        </p:nvSpPr>
        <p:spPr>
          <a:xfrm>
            <a:off x="2438400" y="3581400"/>
            <a:ext cx="3962400" cy="21336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447800"/>
            <a:ext cx="3962400" cy="21336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88" y="6426201"/>
            <a:ext cx="2819399" cy="126999"/>
          </a:xfrm>
        </p:spPr>
        <p:txBody>
          <a:bodyPr/>
          <a:lstStyle/>
          <a:p>
            <a:fld id="{5DC228E9-F9EB-494C-A6CC-B06E3BC33039}" type="datetime1">
              <a:rPr lang="en-US" smtClean="0"/>
              <a:t>8/3/2021</a:t>
            </a:fld>
            <a:endParaRPr lang="en-US"/>
          </a:p>
        </p:txBody>
      </p:sp>
      <p:sp>
        <p:nvSpPr>
          <p:cNvPr id="14" name="Slide Number Placeholder 13"/>
          <p:cNvSpPr>
            <a:spLocks noGrp="1"/>
          </p:cNvSpPr>
          <p:nvPr>
            <p:ph type="sldNum" sz="quarter" idx="11"/>
          </p:nvPr>
        </p:nvSpPr>
        <p:spPr>
          <a:xfrm>
            <a:off x="6414976" y="6400800"/>
            <a:ext cx="457200" cy="152400"/>
          </a:xfrm>
        </p:spPr>
        <p:txBody>
          <a:bodyPr/>
          <a:lstStyle>
            <a:lvl1pPr algn="r">
              <a:defRPr/>
            </a:lvl1pPr>
          </a:lstStyle>
          <a:p>
            <a:fld id="{7BBEB978-E008-4D78-B818-1BEFEBC5432E}" type="slidenum">
              <a:rPr lang="en-US" smtClean="0"/>
              <a:t>‹#›</a:t>
            </a:fld>
            <a:endParaRPr lang="en-US"/>
          </a:p>
        </p:txBody>
      </p:sp>
      <p:sp>
        <p:nvSpPr>
          <p:cNvPr id="15" name="Footer Placeholder 14"/>
          <p:cNvSpPr>
            <a:spLocks noGrp="1"/>
          </p:cNvSpPr>
          <p:nvPr>
            <p:ph type="ftr" sz="quarter" idx="12"/>
          </p:nvPr>
        </p:nvSpPr>
        <p:spPr>
          <a:xfrm>
            <a:off x="3581400" y="6296248"/>
            <a:ext cx="2820987" cy="152400"/>
          </a:xfrm>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5199B331-820D-4CC6-98E2-3C3BDE60C3DE}" type="datetime1">
              <a:rPr lang="en-US" smtClean="0"/>
              <a:t>8/3/2021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6FE26E47-CC82-4200-895B-85783CFB0791}" type="datetime1">
              <a:rPr lang="en-US" smtClean="0"/>
              <a:t>8/3/2021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3657600" cy="5714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B99C39B5-428C-462D-BC06-3851B6D18D24}" type="datetime1">
              <a:rPr lang="en-US" smtClean="0"/>
              <a:t>8/3/2021</a:t>
            </a:fld>
            <a:endParaRPr lang="en-US"/>
          </a:p>
        </p:txBody>
      </p:sp>
      <p:sp>
        <p:nvSpPr>
          <p:cNvPr id="11" name="Slide Number Placeholder 10"/>
          <p:cNvSpPr>
            <a:spLocks noGrp="1"/>
          </p:cNvSpPr>
          <p:nvPr>
            <p:ph type="sldNum" sz="quarter" idx="11"/>
          </p:nvPr>
        </p:nvSpPr>
        <p:spPr/>
        <p:txBody>
          <a:bodyPr/>
          <a:lstStyle/>
          <a:p>
            <a:fld id="{7BBEB978-E008-4D78-B818-1BEFEBC5432E}" type="slidenum">
              <a:rPr lang="en-US" smtClean="0"/>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6858000"/>
          </a:xfrm>
          <a:prstGeom prst="rect">
            <a:avLst/>
          </a:prstGeom>
        </p:spPr>
      </p:pic>
      <p:sp>
        <p:nvSpPr>
          <p:cNvPr id="12" name="Date Placeholder 11"/>
          <p:cNvSpPr>
            <a:spLocks noGrp="1"/>
          </p:cNvSpPr>
          <p:nvPr>
            <p:ph type="dt" sz="half" idx="10"/>
          </p:nvPr>
        </p:nvSpPr>
        <p:spPr>
          <a:xfrm>
            <a:off x="839788" y="6426201"/>
            <a:ext cx="2819399" cy="126999"/>
          </a:xfrm>
        </p:spPr>
        <p:txBody>
          <a:bodyPr/>
          <a:lstStyle/>
          <a:p>
            <a:fld id="{9BDDB582-6811-4DFD-8773-42D2D4A9271F}" type="datetime1">
              <a:rPr lang="en-US" smtClean="0"/>
              <a:t>8/3/2021</a:t>
            </a:fld>
            <a:endParaRPr lang="en-US"/>
          </a:p>
        </p:txBody>
      </p:sp>
      <p:sp>
        <p:nvSpPr>
          <p:cNvPr id="13" name="Slide Number Placeholder 12"/>
          <p:cNvSpPr>
            <a:spLocks noGrp="1"/>
          </p:cNvSpPr>
          <p:nvPr>
            <p:ph type="sldNum" sz="quarter" idx="11"/>
          </p:nvPr>
        </p:nvSpPr>
        <p:spPr>
          <a:xfrm>
            <a:off x="4116388" y="6400800"/>
            <a:ext cx="533400" cy="152400"/>
          </a:xfrm>
        </p:spPr>
        <p:txBody>
          <a:bodyPr/>
          <a:lstStyle/>
          <a:p>
            <a:fld id="{7BBEB978-E008-4D78-B818-1BEFEBC5432E}" type="slidenum">
              <a:rPr lang="en-US" smtClean="0"/>
              <a:t>‹#›</a:t>
            </a:fld>
            <a:endParaRPr lang="en-US"/>
          </a:p>
        </p:txBody>
      </p:sp>
      <p:sp>
        <p:nvSpPr>
          <p:cNvPr id="14" name="Footer Placeholder 13"/>
          <p:cNvSpPr>
            <a:spLocks noGrp="1"/>
          </p:cNvSpPr>
          <p:nvPr>
            <p:ph type="ftr" sz="quarter" idx="12"/>
          </p:nvPr>
        </p:nvSpPr>
        <p:spPr>
          <a:xfrm>
            <a:off x="838200" y="6296248"/>
            <a:ext cx="2820987" cy="152400"/>
          </a:xfrm>
        </p:spPr>
        <p:txBody>
          <a:bodyPr/>
          <a:lstStyle/>
          <a:p>
            <a:endParaRPr lang="en-US"/>
          </a:p>
        </p:txBody>
      </p:sp>
      <p:sp>
        <p:nvSpPr>
          <p:cNvPr id="15" name="Title 14"/>
          <p:cNvSpPr>
            <a:spLocks noGrp="1"/>
          </p:cNvSpPr>
          <p:nvPr>
            <p:ph type="title"/>
          </p:nvPr>
        </p:nvSpPr>
        <p:spPr>
          <a:xfrm>
            <a:off x="457200" y="1828800"/>
            <a:ext cx="3200400" cy="1752600"/>
          </a:xfrm>
        </p:spPr>
        <p:txBody>
          <a:bodyPr anchor="b"/>
          <a:lstStyle/>
          <a:p>
            <a:r>
              <a:rPr lang="en-US"/>
              <a:t>Click to edit Master title style</a:t>
            </a:r>
          </a:p>
        </p:txBody>
      </p:sp>
      <p:sp>
        <p:nvSpPr>
          <p:cNvPr id="3" name="Text Placeholder 2"/>
          <p:cNvSpPr>
            <a:spLocks noGrp="1"/>
          </p:cNvSpPr>
          <p:nvPr>
            <p:ph type="body" sz="quarter" idx="13"/>
          </p:nvPr>
        </p:nvSpPr>
        <p:spPr>
          <a:xfrm>
            <a:off x="457200" y="3578224"/>
            <a:ext cx="3200645" cy="1459767"/>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4290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4572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8D66B960-CC72-47E2-BE27-E079D6509D90}" type="datetime1">
              <a:rPr lang="en-US" smtClean="0"/>
              <a:t>8/3/2021</a:t>
            </a:fld>
            <a:endParaRPr lang="en-US"/>
          </a:p>
        </p:txBody>
      </p:sp>
      <p:sp>
        <p:nvSpPr>
          <p:cNvPr id="13" name="Slide Number Placeholder 12"/>
          <p:cNvSpPr>
            <a:spLocks noGrp="1"/>
          </p:cNvSpPr>
          <p:nvPr>
            <p:ph type="sldNum" sz="quarter" idx="11"/>
          </p:nvPr>
        </p:nvSpPr>
        <p:spPr/>
        <p:txBody>
          <a:bodyPr/>
          <a:lstStyle/>
          <a:p>
            <a:fld id="{7BBEB978-E008-4D78-B818-1BEFEBC5432E}"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75238"/>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675288"/>
            <a:ext cx="3581400" cy="2525112"/>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3429000"/>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3840162"/>
            <a:ext cx="3581400" cy="2515198"/>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67948D74-6E9D-43CA-A577-3584DB3C3109}" type="datetime1">
              <a:rPr lang="en-US" smtClean="0"/>
              <a:t>8/3/2021</a:t>
            </a:fld>
            <a:endParaRPr lang="en-US"/>
          </a:p>
        </p:txBody>
      </p:sp>
      <p:sp>
        <p:nvSpPr>
          <p:cNvPr id="14" name="Slide Number Placeholder 13"/>
          <p:cNvSpPr>
            <a:spLocks noGrp="1"/>
          </p:cNvSpPr>
          <p:nvPr>
            <p:ph type="sldNum" sz="quarter" idx="11"/>
          </p:nvPr>
        </p:nvSpPr>
        <p:spPr/>
        <p:txBody>
          <a:bodyPr/>
          <a:lstStyle/>
          <a:p>
            <a:fld id="{7BBEB978-E008-4D78-B818-1BEFEBC5432E}" type="slidenum">
              <a:rPr lang="en-US" smtClean="0"/>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3962400" cy="571500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582772CF-FDF9-4DD1-BCD7-8B6BB339DEDD}" type="datetime1">
              <a:rPr lang="en-US" smtClean="0"/>
              <a:t>8/3/2021</a:t>
            </a:fld>
            <a:endParaRPr lang="en-US"/>
          </a:p>
        </p:txBody>
      </p:sp>
      <p:sp>
        <p:nvSpPr>
          <p:cNvPr id="10" name="Slide Number Placeholder 9"/>
          <p:cNvSpPr>
            <a:spLocks noGrp="1"/>
          </p:cNvSpPr>
          <p:nvPr>
            <p:ph type="sldNum" sz="quarter" idx="11"/>
          </p:nvPr>
        </p:nvSpPr>
        <p:spPr/>
        <p:txBody>
          <a:bodyPr/>
          <a:lstStyle/>
          <a:p>
            <a:fld id="{7BBEB978-E008-4D78-B818-1BEFEBC5432E}" type="slidenum">
              <a:rPr lang="en-US" smtClean="0"/>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FF1454EB-F1D9-4844-8642-1DA3CFADE956}" type="datetime1">
              <a:rPr lang="en-US" smtClean="0"/>
              <a:t>8/3/2021</a:t>
            </a:fld>
            <a:endParaRPr lang="en-US"/>
          </a:p>
        </p:txBody>
      </p:sp>
      <p:sp>
        <p:nvSpPr>
          <p:cNvPr id="9" name="Slide Number Placeholder 8"/>
          <p:cNvSpPr>
            <a:spLocks noGrp="1"/>
          </p:cNvSpPr>
          <p:nvPr>
            <p:ph type="sldNum" sz="quarter" idx="11"/>
          </p:nvPr>
        </p:nvSpPr>
        <p:spPr/>
        <p:txBody>
          <a:bodyPr/>
          <a:lstStyle/>
          <a:p>
            <a:fld id="{7BBEB978-E008-4D78-B818-1BEFEBC5432E}"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676400"/>
            <a:ext cx="2514600" cy="1874837"/>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676400"/>
            <a:ext cx="4700016" cy="35052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D8359D5D-C8C5-4358-A3A0-CCE479C0F0FF}" type="datetime1">
              <a:rPr lang="en-US" smtClean="0"/>
              <a:t>8/3/2021</a:t>
            </a:fld>
            <a:endParaRPr lang="en-US"/>
          </a:p>
        </p:txBody>
      </p:sp>
      <p:sp>
        <p:nvSpPr>
          <p:cNvPr id="16" name="Slide Number Placeholder 15"/>
          <p:cNvSpPr>
            <a:spLocks noGrp="1"/>
          </p:cNvSpPr>
          <p:nvPr>
            <p:ph type="sldNum" sz="quarter" idx="11"/>
          </p:nvPr>
        </p:nvSpPr>
        <p:spPr/>
        <p:txBody>
          <a:bodyPr/>
          <a:lstStyle/>
          <a:p>
            <a:fld id="{7BBEB978-E008-4D78-B818-1BEFEBC5432E}"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0" y="1676400"/>
            <a:ext cx="4696967" cy="350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676400"/>
            <a:ext cx="2514600" cy="1875972"/>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BEEF4119-E926-40ED-A63F-5088DE553B96}" type="datetime1">
              <a:rPr lang="en-US" smtClean="0"/>
              <a:t>8/3/2021</a:t>
            </a:fld>
            <a:endParaRPr lang="en-US"/>
          </a:p>
        </p:txBody>
      </p:sp>
      <p:sp>
        <p:nvSpPr>
          <p:cNvPr id="17" name="Slide Number Placeholder 16"/>
          <p:cNvSpPr>
            <a:spLocks noGrp="1"/>
          </p:cNvSpPr>
          <p:nvPr>
            <p:ph type="sldNum" sz="quarter" idx="11"/>
          </p:nvPr>
        </p:nvSpPr>
        <p:spPr/>
        <p:txBody>
          <a:bodyPr/>
          <a:lstStyle/>
          <a:p>
            <a:fld id="{7BBEB978-E008-4D78-B818-1BEFEBC5432E}" type="slidenum">
              <a:rPr lang="en-US" smtClean="0"/>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3" y="0"/>
            <a:ext cx="320307" cy="6858000"/>
          </a:xfrm>
          <a:prstGeom prst="rect">
            <a:avLst/>
          </a:prstGeom>
        </p:spPr>
      </p:pic>
      <p:sp>
        <p:nvSpPr>
          <p:cNvPr id="2" name="Title Placeholder 1"/>
          <p:cNvSpPr>
            <a:spLocks noGrp="1"/>
          </p:cNvSpPr>
          <p:nvPr>
            <p:ph type="title"/>
          </p:nvPr>
        </p:nvSpPr>
        <p:spPr>
          <a:xfrm>
            <a:off x="4876800" y="457200"/>
            <a:ext cx="2819400" cy="571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457200"/>
            <a:ext cx="3657600" cy="571499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772400" y="6400800"/>
            <a:ext cx="533400" cy="1524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7BBEB978-E008-4D78-B818-1BEFEBC5432E}" type="slidenum">
              <a:rPr lang="en-US" smtClean="0"/>
              <a:t>‹#›</a:t>
            </a:fld>
            <a:endParaRPr lang="en-US"/>
          </a:p>
        </p:txBody>
      </p:sp>
      <p:sp>
        <p:nvSpPr>
          <p:cNvPr id="9" name="Date Placeholder 8"/>
          <p:cNvSpPr>
            <a:spLocks noGrp="1"/>
          </p:cNvSpPr>
          <p:nvPr>
            <p:ph type="dt" sz="half" idx="2"/>
          </p:nvPr>
        </p:nvSpPr>
        <p:spPr>
          <a:xfrm>
            <a:off x="4876801" y="6426201"/>
            <a:ext cx="2819399" cy="12699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63AAB1B2-D1BD-4D7F-BAFF-744FCEC6F06D}" type="datetime1">
              <a:rPr lang="en-US" smtClean="0"/>
              <a:t>8/3/2021</a:t>
            </a:fld>
            <a:endParaRPr lang="en-US"/>
          </a:p>
        </p:txBody>
      </p:sp>
      <p:sp>
        <p:nvSpPr>
          <p:cNvPr id="10" name="Footer Placeholder 9"/>
          <p:cNvSpPr>
            <a:spLocks noGrp="1"/>
          </p:cNvSpPr>
          <p:nvPr>
            <p:ph type="ftr" sz="quarter" idx="3"/>
          </p:nvPr>
        </p:nvSpPr>
        <p:spPr>
          <a:xfrm>
            <a:off x="4875213" y="6296248"/>
            <a:ext cx="2820987" cy="1524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ncbi.nlm.nih.gov/pmc/articles/PMC6806315/#!po=44.5652"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ieeexplore.ieee.org/document/9028090"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ieeexplore.ieee.org/search/searchresult.jsp?newsearch=true&amp;queryText=3d%20point%20c%20%20%20%20%20%20%20%20%20%20loud%20classification%20using%20cn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researchgate.net/publication/269035150_3D_point_cloud_segmentation_A_survey"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1612.00593v2.pdf"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124200"/>
            <a:ext cx="5943600" cy="2667000"/>
          </a:xfrm>
        </p:spPr>
        <p:txBody>
          <a:bodyPr>
            <a:normAutofit/>
          </a:bodyPr>
          <a:lstStyle/>
          <a:p>
            <a:pPr lvl="0" algn="ctr">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BATCH – 14</a:t>
            </a:r>
          </a:p>
          <a:p>
            <a:pPr lvl="0" algn="ctr">
              <a:spcBef>
                <a:spcPts val="0"/>
              </a:spcBef>
              <a:buClr>
                <a:schemeClr val="lt2"/>
              </a:buClr>
              <a:buSzPts val="5400"/>
            </a:pPr>
            <a:endParaRPr lang="fi-FI" dirty="0">
              <a:solidFill>
                <a:schemeClr val="tx1"/>
              </a:solidFill>
              <a:latin typeface="Times New Roman" panose="02020603050405020304" pitchFamily="18" charset="0"/>
              <a:cs typeface="Times New Roman" panose="02020603050405020304" pitchFamily="18" charset="0"/>
            </a:endParaRPr>
          </a:p>
          <a:p>
            <a:pPr lvl="0">
              <a:spcBef>
                <a:spcPts val="0"/>
              </a:spcBef>
              <a:buClr>
                <a:schemeClr val="lt2"/>
              </a:buClr>
              <a:buSzPts val="5400"/>
            </a:pPr>
            <a:endParaRPr lang="fi-FI" dirty="0">
              <a:solidFill>
                <a:schemeClr val="tx1"/>
              </a:solidFill>
              <a:latin typeface="Times New Roman" panose="02020603050405020304" pitchFamily="18" charset="0"/>
              <a:cs typeface="Times New Roman" panose="02020603050405020304" pitchFamily="18" charset="0"/>
            </a:endParaRPr>
          </a:p>
          <a:p>
            <a:pPr lvl="0">
              <a:spcBef>
                <a:spcPts val="0"/>
              </a:spcBef>
              <a:buClr>
                <a:schemeClr val="lt2"/>
              </a:buClr>
              <a:buSzPts val="5400"/>
            </a:pPr>
            <a:endParaRPr lang="fi-FI" b="1" dirty="0">
              <a:solidFill>
                <a:schemeClr val="tx1"/>
              </a:solidFill>
              <a:latin typeface="Times New Roman" panose="02020603050405020304" pitchFamily="18" charset="0"/>
              <a:cs typeface="Times New Roman" panose="02020603050405020304" pitchFamily="18" charset="0"/>
            </a:endParaRPr>
          </a:p>
          <a:p>
            <a:pPr lvl="0" algn="ctr">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GUIDE </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Mrs.Sangeetha Kalyanaraman</a:t>
            </a:r>
          </a:p>
          <a:p>
            <a:pPr lvl="0">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p>
          <a:p>
            <a:pPr lvl="0">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TEAM MEMBERS</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Jennisha Christina Martin(211417104097)</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Sivasankari R(211417104261)  </a:t>
            </a:r>
          </a:p>
          <a:p>
            <a:pPr lvl="0" algn="l">
              <a:spcBef>
                <a:spcPts val="0"/>
              </a:spcBef>
              <a:buClr>
                <a:schemeClr val="lt2"/>
              </a:buClr>
              <a:buSzPts val="5400"/>
            </a:pPr>
            <a:r>
              <a:rPr lang="fi-FI" b="1" dirty="0">
                <a:solidFill>
                  <a:schemeClr val="tx1"/>
                </a:solidFill>
                <a:latin typeface="Times New Roman" panose="02020603050405020304" pitchFamily="18" charset="0"/>
                <a:cs typeface="Times New Roman" panose="02020603050405020304" pitchFamily="18" charset="0"/>
              </a:rPr>
              <a:t>                                                     Sakthi R V(211417104231)</a:t>
            </a:r>
            <a:endParaRPr lang="en-US" b="1"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a:p>
            <a:endParaRPr lang="en-US" dirty="0"/>
          </a:p>
        </p:txBody>
      </p:sp>
      <p:sp>
        <p:nvSpPr>
          <p:cNvPr id="2" name="Title 1"/>
          <p:cNvSpPr>
            <a:spLocks noGrp="1"/>
          </p:cNvSpPr>
          <p:nvPr>
            <p:ph type="title"/>
          </p:nvPr>
        </p:nvSpPr>
        <p:spPr>
          <a:xfrm>
            <a:off x="609600" y="838200"/>
            <a:ext cx="5943600" cy="1371600"/>
          </a:xfrm>
        </p:spPr>
        <p:txBody>
          <a:bodyPr>
            <a:normAutofit fontScale="90000"/>
          </a:bodyPr>
          <a:lstStyle/>
          <a:p>
            <a:pPr algn="l"/>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3D POINT CLOUD CLASSIFICATION USING DEEP LEARNING</a:t>
            </a:r>
            <a:endParaRPr lang="en-US" dirty="0"/>
          </a:p>
        </p:txBody>
      </p:sp>
      <p:sp>
        <p:nvSpPr>
          <p:cNvPr id="4" name="Slide Number Placeholder 3"/>
          <p:cNvSpPr>
            <a:spLocks noGrp="1"/>
          </p:cNvSpPr>
          <p:nvPr>
            <p:ph type="sldNum" sz="quarter" idx="11"/>
          </p:nvPr>
        </p:nvSpPr>
        <p:spPr/>
        <p:txBody>
          <a:bodyPr/>
          <a:lstStyle/>
          <a:p>
            <a:fld id="{7BBEB978-E008-4D78-B818-1BEFEBC5432E}" type="slidenum">
              <a:rPr lang="en-US" smtClean="0"/>
              <a:t>1</a:t>
            </a:fld>
            <a:endParaRPr lang="en-US"/>
          </a:p>
        </p:txBody>
      </p:sp>
    </p:spTree>
    <p:extLst>
      <p:ext uri="{BB962C8B-B14F-4D97-AF65-F5344CB8AC3E}">
        <p14:creationId xmlns:p14="http://schemas.microsoft.com/office/powerpoint/2010/main" val="1588623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466924"/>
            <a:ext cx="8077200" cy="3672800"/>
          </a:xfrm>
          <a:prstGeom prst="rect">
            <a:avLst/>
          </a:prstGeom>
        </p:spPr>
        <p:txBody>
          <a:bodyPr wrap="square">
            <a:spAutoFit/>
          </a:bodyPr>
          <a:lstStyle/>
          <a:p>
            <a:pPr marR="82550" lvl="0" algn="just">
              <a:lnSpc>
                <a:spcPct val="150000"/>
              </a:lnSpc>
              <a:spcBef>
                <a:spcPts val="90"/>
              </a:spcBef>
              <a:spcAft>
                <a:spcPts val="0"/>
              </a:spcAft>
            </a:pPr>
            <a:r>
              <a:rPr lang="en-US" sz="2400" b="1" dirty="0">
                <a:solidFill>
                  <a:srgbClr val="7030A0"/>
                </a:solidFill>
                <a:latin typeface="Times New Roman" panose="02020603050405020304" pitchFamily="18" charset="0"/>
                <a:cs typeface="Times New Roman" panose="02020603050405020304" pitchFamily="18" charset="0"/>
              </a:rPr>
              <a:t>TECHNOLOGY STACK</a:t>
            </a:r>
            <a:endParaRPr lang="en-US" sz="2400" b="1" dirty="0">
              <a:solidFill>
                <a:srgbClr val="7030A0"/>
              </a:solidFill>
              <a:effectLst/>
              <a:latin typeface="Times New Roman" panose="02020603050405020304" pitchFamily="18" charset="0"/>
              <a:ea typeface="Times New Roman" panose="02020603050405020304" pitchFamily="18" charset="0"/>
            </a:endParaRPr>
          </a:p>
          <a:p>
            <a:pPr marL="342900" marR="82550" lvl="0" indent="-342900" algn="just">
              <a:lnSpc>
                <a:spcPct val="150000"/>
              </a:lnSpc>
              <a:spcBef>
                <a:spcPts val="90"/>
              </a:spcBef>
              <a:spcAft>
                <a:spcPts val="0"/>
              </a:spcAft>
              <a:buFont typeface="Symbol" panose="05050102010706020507" pitchFamily="18" charset="2"/>
              <a:buChar char=""/>
            </a:pPr>
            <a:endParaRPr lang="en-US" b="1" dirty="0">
              <a:latin typeface="Times New Roman" panose="02020603050405020304" pitchFamily="18" charset="0"/>
              <a:ea typeface="Times New Roman" panose="02020603050405020304" pitchFamily="18" charset="0"/>
            </a:endParaRPr>
          </a:p>
          <a:p>
            <a:pPr marL="342900" marR="82550" lvl="0" indent="-342900" algn="just">
              <a:lnSpc>
                <a:spcPct val="150000"/>
              </a:lnSpc>
              <a:spcBef>
                <a:spcPts val="90"/>
              </a:spcBef>
              <a:spcAft>
                <a:spcPts val="0"/>
              </a:spcAft>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Input Requirements         </a:t>
            </a:r>
            <a:r>
              <a:rPr lang="en-US" dirty="0">
                <a:effectLst/>
                <a:latin typeface="Times New Roman" panose="02020603050405020304" pitchFamily="18" charset="0"/>
                <a:ea typeface="Times New Roman" panose="02020603050405020304" pitchFamily="18" charset="0"/>
              </a:rPr>
              <a:t>: PNG File .</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Output Requirements   </a:t>
            </a:r>
            <a:r>
              <a:rPr lang="en-US" sz="160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Mat lab Plot Format / 3Dimensional perspective of 			    corresponding  2d input image</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Hardware Environment  : </a:t>
            </a:r>
            <a:r>
              <a:rPr lang="en-US" dirty="0">
                <a:effectLst/>
                <a:latin typeface="Times New Roman" panose="02020603050405020304" pitchFamily="18" charset="0"/>
                <a:ea typeface="Times New Roman" panose="02020603050405020304" pitchFamily="18" charset="0"/>
              </a:rPr>
              <a:t>Laptop or Desktop – 1 GB ram &amp; 500 GB hard         </a:t>
            </a:r>
          </a:p>
          <a:p>
            <a:pPr lvl="0" algn="just">
              <a:lnSpc>
                <a:spcPct val="150000"/>
              </a:lnSpc>
            </a:pPr>
            <a:r>
              <a:rPr lang="en-US" dirty="0">
                <a:latin typeface="Times New Roman" panose="02020603050405020304" pitchFamily="18" charset="0"/>
                <a:ea typeface="Times New Roman" panose="02020603050405020304" pitchFamily="18" charset="0"/>
              </a:rPr>
              <a:t>                                                    Disk &amp; I3 Processor.</a:t>
            </a:r>
            <a:endParaRPr lang="en-IN"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Software Environment    : </a:t>
            </a:r>
            <a:r>
              <a:rPr lang="en-US" dirty="0">
                <a:effectLst/>
                <a:latin typeface="Times New Roman" panose="02020603050405020304" pitchFamily="18" charset="0"/>
                <a:ea typeface="Times New Roman" panose="02020603050405020304" pitchFamily="18" charset="0"/>
              </a:rPr>
              <a:t>Mat lab 2018 a &amp; windows 10.</a:t>
            </a:r>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endParaRPr lang="en-IN" sz="600" dirty="0"/>
          </a:p>
        </p:txBody>
      </p:sp>
      <p:sp>
        <p:nvSpPr>
          <p:cNvPr id="3" name="Slide Number Placeholder 2"/>
          <p:cNvSpPr>
            <a:spLocks noGrp="1"/>
          </p:cNvSpPr>
          <p:nvPr>
            <p:ph type="sldNum" sz="quarter" idx="11"/>
          </p:nvPr>
        </p:nvSpPr>
        <p:spPr/>
        <p:txBody>
          <a:bodyPr/>
          <a:lstStyle/>
          <a:p>
            <a:fld id="{7BBEB978-E008-4D78-B818-1BEFEBC5432E}" type="slidenum">
              <a:rPr lang="en-US" smtClean="0"/>
              <a:t>10</a:t>
            </a:fld>
            <a:endParaRPr lang="en-US"/>
          </a:p>
        </p:txBody>
      </p:sp>
    </p:spTree>
    <p:extLst>
      <p:ext uri="{BB962C8B-B14F-4D97-AF65-F5344CB8AC3E}">
        <p14:creationId xmlns:p14="http://schemas.microsoft.com/office/powerpoint/2010/main" val="120512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C138-5A1A-47FD-B065-EC3A9F6F0EAE}"/>
              </a:ext>
            </a:extLst>
          </p:cNvPr>
          <p:cNvSpPr txBox="1">
            <a:spLocks/>
          </p:cNvSpPr>
          <p:nvPr/>
        </p:nvSpPr>
        <p:spPr>
          <a:xfrm>
            <a:off x="1143000" y="618519"/>
            <a:ext cx="4953000" cy="753082"/>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7030A0"/>
                </a:solidFill>
                <a:latin typeface="Times New Roman" panose="02020603050405020304" pitchFamily="18" charset="0"/>
                <a:cs typeface="Times New Roman" panose="02020603050405020304" pitchFamily="18" charset="0"/>
              </a:rPr>
              <a:t>SYSTEM ARCHITECTURE </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fld id="{7BBEB978-E008-4D78-B818-1BEFEBC5432E}" type="slidenum">
              <a:rPr lang="en-US" smtClean="0"/>
              <a:t>11</a:t>
            </a:fld>
            <a:endParaRPr lang="en-US"/>
          </a:p>
        </p:txBody>
      </p:sp>
      <p:pic>
        <p:nvPicPr>
          <p:cNvPr id="6" name="Picture 5">
            <a:extLst>
              <a:ext uri="{FF2B5EF4-FFF2-40B4-BE49-F238E27FC236}">
                <a16:creationId xmlns:a16="http://schemas.microsoft.com/office/drawing/2014/main" id="{64B24719-F79E-42DC-B14D-03803FC06B8C}"/>
              </a:ext>
            </a:extLst>
          </p:cNvPr>
          <p:cNvPicPr>
            <a:picLocks noChangeAspect="1"/>
          </p:cNvPicPr>
          <p:nvPr/>
        </p:nvPicPr>
        <p:blipFill rotWithShape="1">
          <a:blip r:embed="rId2">
            <a:extLst>
              <a:ext uri="{28A0092B-C50C-407E-A947-70E740481C1C}">
                <a14:useLocalDpi xmlns:a14="http://schemas.microsoft.com/office/drawing/2010/main" val="0"/>
              </a:ext>
            </a:extLst>
          </a:blip>
          <a:srcRect l="10714" t="4095" r="16072" b="-757"/>
          <a:stretch/>
        </p:blipFill>
        <p:spPr>
          <a:xfrm>
            <a:off x="990600" y="1524000"/>
            <a:ext cx="7010400" cy="5029200"/>
          </a:xfrm>
          <a:prstGeom prst="rect">
            <a:avLst/>
          </a:prstGeom>
        </p:spPr>
      </p:pic>
    </p:spTree>
    <p:extLst>
      <p:ext uri="{BB962C8B-B14F-4D97-AF65-F5344CB8AC3E}">
        <p14:creationId xmlns:p14="http://schemas.microsoft.com/office/powerpoint/2010/main" val="1301159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57200"/>
            <a:ext cx="7010400" cy="1138773"/>
          </a:xfrm>
          <a:prstGeom prst="rect">
            <a:avLst/>
          </a:prstGeom>
        </p:spPr>
        <p:txBody>
          <a:bodyPr wrap="square">
            <a:spAutoFit/>
          </a:bodyPr>
          <a:lstStyle/>
          <a:p>
            <a:r>
              <a:rPr lang="en-US" sz="2800" b="1" dirty="0">
                <a:solidFill>
                  <a:srgbClr val="7030A0"/>
                </a:solidFill>
                <a:latin typeface="Times New Roman" panose="02020603050405020304" pitchFamily="18" charset="0"/>
                <a:cs typeface="Times New Roman" panose="02020603050405020304" pitchFamily="18" charset="0"/>
              </a:rPr>
              <a:t>                     SYSTEM  DESIGN</a:t>
            </a:r>
          </a:p>
          <a:p>
            <a:endParaRPr lang="en-US" sz="2000" b="1" dirty="0">
              <a:solidFill>
                <a:srgbClr val="0070C0"/>
              </a:solidFill>
              <a:latin typeface="Times New Roman" panose="02020603050405020304" pitchFamily="18" charset="0"/>
              <a:cs typeface="Times New Roman" panose="02020603050405020304" pitchFamily="18" charset="0"/>
            </a:endParaRPr>
          </a:p>
          <a:p>
            <a:r>
              <a:rPr lang="en-US" sz="2000" b="1" u="sng" dirty="0">
                <a:solidFill>
                  <a:srgbClr val="002060"/>
                </a:solidFill>
                <a:latin typeface="Times New Roman" panose="02020603050405020304" pitchFamily="18" charset="0"/>
                <a:cs typeface="Times New Roman" panose="02020603050405020304" pitchFamily="18" charset="0"/>
              </a:rPr>
              <a:t>ER -  DIAGRAM </a:t>
            </a:r>
          </a:p>
        </p:txBody>
      </p:sp>
      <p:pic>
        <p:nvPicPr>
          <p:cNvPr id="3" name="Content Placeholder 5">
            <a:extLst>
              <a:ext uri="{FF2B5EF4-FFF2-40B4-BE49-F238E27FC236}">
                <a16:creationId xmlns:a16="http://schemas.microsoft.com/office/drawing/2014/main" id="{5A1EEB03-6F3A-4A23-8372-8FDB13DFF6C0}"/>
              </a:ext>
            </a:extLst>
          </p:cNvPr>
          <p:cNvPicPr>
            <a:picLocks/>
          </p:cNvPicPr>
          <p:nvPr/>
        </p:nvPicPr>
        <p:blipFill rotWithShape="1">
          <a:blip r:embed="rId2">
            <a:extLst>
              <a:ext uri="{28A0092B-C50C-407E-A947-70E740481C1C}">
                <a14:useLocalDpi xmlns:a14="http://schemas.microsoft.com/office/drawing/2010/main" val="0"/>
              </a:ext>
            </a:extLst>
          </a:blip>
          <a:srcRect t="-1" b="63"/>
          <a:stretch/>
        </p:blipFill>
        <p:spPr>
          <a:xfrm>
            <a:off x="762000" y="1828800"/>
            <a:ext cx="7543801" cy="441960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12</a:t>
            </a:fld>
            <a:endParaRPr lang="en-US"/>
          </a:p>
        </p:txBody>
      </p:sp>
    </p:spTree>
    <p:extLst>
      <p:ext uri="{BB962C8B-B14F-4D97-AF65-F5344CB8AC3E}">
        <p14:creationId xmlns:p14="http://schemas.microsoft.com/office/powerpoint/2010/main" val="423506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7084-7862-4931-809D-0FEDC74A94F3}"/>
              </a:ext>
            </a:extLst>
          </p:cNvPr>
          <p:cNvSpPr txBox="1">
            <a:spLocks/>
          </p:cNvSpPr>
          <p:nvPr/>
        </p:nvSpPr>
        <p:spPr>
          <a:xfrm>
            <a:off x="622244" y="618518"/>
            <a:ext cx="5627504" cy="1280385"/>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cs typeface="Times New Roman" panose="02020603050405020304" pitchFamily="18" charset="0"/>
              </a:rPr>
              <a:t>USE CASE – DIAGRAM  </a:t>
            </a:r>
            <a:endParaRPr lang="en-IN" sz="2000" b="1" u="sng" dirty="0">
              <a:solidFill>
                <a:srgbClr val="002060"/>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E44252D4-5ACB-4D60-9610-725F955D07FC}"/>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905000" y="1258710"/>
            <a:ext cx="4724400" cy="476109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13</a:t>
            </a:fld>
            <a:endParaRPr lang="en-US"/>
          </a:p>
        </p:txBody>
      </p:sp>
    </p:spTree>
    <p:extLst>
      <p:ext uri="{BB962C8B-B14F-4D97-AF65-F5344CB8AC3E}">
        <p14:creationId xmlns:p14="http://schemas.microsoft.com/office/powerpoint/2010/main" val="32426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598C-A5FB-441C-AE3C-58C628F0E332}"/>
              </a:ext>
            </a:extLst>
          </p:cNvPr>
          <p:cNvSpPr txBox="1">
            <a:spLocks/>
          </p:cNvSpPr>
          <p:nvPr/>
        </p:nvSpPr>
        <p:spPr>
          <a:xfrm>
            <a:off x="1066801" y="583007"/>
            <a:ext cx="4800600" cy="588846"/>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cs typeface="Times New Roman" panose="02020603050405020304" pitchFamily="18" charset="0"/>
              </a:rPr>
              <a:t>ACTIVITY DIAGRAM </a:t>
            </a:r>
            <a:endParaRPr lang="en-IN" sz="2000" b="1" u="sng" dirty="0">
              <a:solidFill>
                <a:srgbClr val="002060"/>
              </a:solidFill>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a16="http://schemas.microsoft.com/office/drawing/2014/main" id="{3165EC75-FC33-42B4-9697-ECE000A1B6E0}"/>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81000" y="1137347"/>
            <a:ext cx="7602244" cy="514461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14</a:t>
            </a:fld>
            <a:endParaRPr lang="en-US"/>
          </a:p>
        </p:txBody>
      </p:sp>
    </p:spTree>
    <p:extLst>
      <p:ext uri="{BB962C8B-B14F-4D97-AF65-F5344CB8AC3E}">
        <p14:creationId xmlns:p14="http://schemas.microsoft.com/office/powerpoint/2010/main" val="334664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8485-B6EF-4D2D-A288-809DF7A540A7}"/>
              </a:ext>
            </a:extLst>
          </p:cNvPr>
          <p:cNvSpPr txBox="1">
            <a:spLocks/>
          </p:cNvSpPr>
          <p:nvPr/>
        </p:nvSpPr>
        <p:spPr>
          <a:xfrm>
            <a:off x="838199" y="618518"/>
            <a:ext cx="5181601" cy="739285"/>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000" b="1" u="sng" dirty="0">
                <a:solidFill>
                  <a:srgbClr val="002060"/>
                </a:solidFill>
                <a:latin typeface="Times New Roman" panose="02020603050405020304" pitchFamily="18" charset="0"/>
                <a:ea typeface="Times New Roman" panose="02020603050405020304" pitchFamily="18" charset="0"/>
              </a:rPr>
              <a:t>SEQUENCE DIAGRAM</a:t>
            </a:r>
            <a:br>
              <a:rPr lang="en-IN" sz="2000" dirty="0">
                <a:solidFill>
                  <a:srgbClr val="002060"/>
                </a:solidFill>
                <a:latin typeface="Times New Roman" panose="02020603050405020304" pitchFamily="18" charset="0"/>
                <a:ea typeface="Times New Roman" panose="02020603050405020304" pitchFamily="18" charset="0"/>
              </a:rPr>
            </a:br>
            <a:endParaRPr lang="en-IN" sz="2000" dirty="0">
              <a:solidFill>
                <a:srgbClr val="002060"/>
              </a:solidFill>
            </a:endParaRPr>
          </a:p>
        </p:txBody>
      </p:sp>
      <p:pic>
        <p:nvPicPr>
          <p:cNvPr id="3" name="Content Placeholder 3">
            <a:extLst>
              <a:ext uri="{FF2B5EF4-FFF2-40B4-BE49-F238E27FC236}">
                <a16:creationId xmlns:a16="http://schemas.microsoft.com/office/drawing/2014/main" id="{80DC7D93-B113-4A40-B617-A1934A6014E0}"/>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09600" y="1410419"/>
            <a:ext cx="8060926" cy="510466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15</a:t>
            </a:fld>
            <a:endParaRPr lang="en-US"/>
          </a:p>
        </p:txBody>
      </p:sp>
    </p:spTree>
    <p:extLst>
      <p:ext uri="{BB962C8B-B14F-4D97-AF65-F5344CB8AC3E}">
        <p14:creationId xmlns:p14="http://schemas.microsoft.com/office/powerpoint/2010/main" val="3623345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2621A2-F67D-4DE1-82E2-5F413A5A59A1}"/>
              </a:ext>
            </a:extLst>
          </p:cNvPr>
          <p:cNvSpPr>
            <a:spLocks noGrp="1"/>
          </p:cNvSpPr>
          <p:nvPr/>
        </p:nvSpPr>
        <p:spPr>
          <a:xfrm>
            <a:off x="1143001" y="842658"/>
            <a:ext cx="7086599" cy="9099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u="sng" dirty="0">
                <a:solidFill>
                  <a:srgbClr val="7030A0"/>
                </a:solidFill>
                <a:latin typeface="Times New Roman" panose="02020603050405020304" pitchFamily="18" charset="0"/>
                <a:cs typeface="Times New Roman" panose="02020603050405020304" pitchFamily="18" charset="0"/>
              </a:rPr>
              <a:t>MODULE DESCRIPTION:</a:t>
            </a:r>
          </a:p>
        </p:txBody>
      </p:sp>
      <p:sp>
        <p:nvSpPr>
          <p:cNvPr id="5" name="Content Placeholder 2">
            <a:extLst>
              <a:ext uri="{FF2B5EF4-FFF2-40B4-BE49-F238E27FC236}">
                <a16:creationId xmlns:a16="http://schemas.microsoft.com/office/drawing/2014/main" id="{7640F3BB-9B23-4C4D-B1B7-58CB4531675A}"/>
              </a:ext>
            </a:extLst>
          </p:cNvPr>
          <p:cNvSpPr>
            <a:spLocks noGrp="1"/>
          </p:cNvSpPr>
          <p:nvPr/>
        </p:nvSpPr>
        <p:spPr>
          <a:xfrm>
            <a:off x="1066800" y="2057400"/>
            <a:ext cx="7086600" cy="309227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latin typeface="Times New Roman" pitchFamily="18" charset="0"/>
                <a:cs typeface="Times New Roman" pitchFamily="18" charset="0"/>
              </a:rPr>
              <a:t>Our project is having the following modules: </a:t>
            </a:r>
          </a:p>
          <a:p>
            <a:pPr>
              <a:buNone/>
            </a:pPr>
            <a:r>
              <a:rPr lang="en-US" sz="2000" dirty="0">
                <a:latin typeface="Times New Roman" pitchFamily="18" charset="0"/>
                <a:cs typeface="Times New Roman" pitchFamily="18" charset="0"/>
              </a:rPr>
              <a:t>        The project will be split into 3 Modules </a:t>
            </a:r>
          </a:p>
          <a:p>
            <a:pPr marL="457200" indent="-457200">
              <a:buAutoNum type="arabicPeriod"/>
            </a:pPr>
            <a:r>
              <a:rPr lang="en-US" sz="2000" dirty="0">
                <a:latin typeface="Times New Roman" pitchFamily="18" charset="0"/>
                <a:cs typeface="Times New Roman" pitchFamily="18" charset="0"/>
              </a:rPr>
              <a:t>data collection</a:t>
            </a:r>
          </a:p>
          <a:p>
            <a:pPr marL="457200" indent="-457200">
              <a:buAutoNum type="arabicPeriod"/>
            </a:pPr>
            <a:r>
              <a:rPr lang="en-US" sz="2000" dirty="0">
                <a:latin typeface="Times New Roman" pitchFamily="18" charset="0"/>
                <a:cs typeface="Times New Roman" pitchFamily="18" charset="0"/>
              </a:rPr>
              <a:t>depth map generation/fusion</a:t>
            </a:r>
          </a:p>
          <a:p>
            <a:pPr marL="457200" indent="-457200">
              <a:buAutoNum type="arabicPeriod"/>
            </a:pPr>
            <a:r>
              <a:rPr lang="en-US" sz="2000" dirty="0">
                <a:latin typeface="Times New Roman" pitchFamily="18" charset="0"/>
                <a:cs typeface="Times New Roman" pitchFamily="18" charset="0"/>
              </a:rPr>
              <a:t>3D visualization. Images will be obtained off-line. </a:t>
            </a:r>
          </a:p>
        </p:txBody>
      </p:sp>
      <p:sp>
        <p:nvSpPr>
          <p:cNvPr id="3" name="Slide Number Placeholder 2"/>
          <p:cNvSpPr>
            <a:spLocks noGrp="1"/>
          </p:cNvSpPr>
          <p:nvPr>
            <p:ph type="sldNum" sz="quarter" idx="11"/>
          </p:nvPr>
        </p:nvSpPr>
        <p:spPr/>
        <p:txBody>
          <a:bodyPr/>
          <a:lstStyle/>
          <a:p>
            <a:fld id="{7BBEB978-E008-4D78-B818-1BEFEBC5432E}" type="slidenum">
              <a:rPr lang="en-US" smtClean="0"/>
              <a:t>16</a:t>
            </a:fld>
            <a:endParaRPr lang="en-US"/>
          </a:p>
        </p:txBody>
      </p:sp>
    </p:spTree>
    <p:extLst>
      <p:ext uri="{BB962C8B-B14F-4D97-AF65-F5344CB8AC3E}">
        <p14:creationId xmlns:p14="http://schemas.microsoft.com/office/powerpoint/2010/main" val="39196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FFB9-E632-4870-A3F8-7A63F748A432}"/>
              </a:ext>
            </a:extLst>
          </p:cNvPr>
          <p:cNvSpPr>
            <a:spLocks noGrp="1"/>
          </p:cNvSpPr>
          <p:nvPr/>
        </p:nvSpPr>
        <p:spPr>
          <a:xfrm>
            <a:off x="609600" y="842657"/>
            <a:ext cx="7924801" cy="15122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dirty="0">
                <a:solidFill>
                  <a:srgbClr val="7030A0"/>
                </a:solidFill>
                <a:latin typeface="Times New Roman" panose="02020603050405020304" pitchFamily="18" charset="0"/>
                <a:cs typeface="Times New Roman" panose="02020603050405020304" pitchFamily="18" charset="0"/>
              </a:rPr>
              <a:t>Experiment Setup:</a:t>
            </a:r>
          </a:p>
          <a:p>
            <a:endParaRPr lang="en-US" dirty="0"/>
          </a:p>
          <a:p>
            <a:r>
              <a:rPr lang="en-US" sz="2000" b="1" u="sng" dirty="0">
                <a:solidFill>
                  <a:srgbClr val="0070C0"/>
                </a:solidFill>
                <a:latin typeface="Times New Roman" panose="02020603050405020304" pitchFamily="18" charset="0"/>
                <a:cs typeface="Times New Roman" panose="02020603050405020304" pitchFamily="18" charset="0"/>
              </a:rPr>
              <a:t>I) Data Collection </a:t>
            </a:r>
            <a:r>
              <a:rPr lang="en-US" dirty="0">
                <a:solidFill>
                  <a:srgbClr val="FFFF00"/>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8EB3FC23-DAD9-4B6D-895C-01FD02098CF6}"/>
              </a:ext>
            </a:extLst>
          </p:cNvPr>
          <p:cNvSpPr>
            <a:spLocks noGrp="1"/>
          </p:cNvSpPr>
          <p:nvPr/>
        </p:nvSpPr>
        <p:spPr>
          <a:xfrm>
            <a:off x="838201" y="2473626"/>
            <a:ext cx="7696200" cy="36223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latin typeface="Times New Roman" pitchFamily="18" charset="0"/>
                <a:cs typeface="Times New Roman" pitchFamily="18" charset="0"/>
              </a:rPr>
              <a:t>One of the main goals of the experimental setup is to keep the project within scope. The experiment will be designed such that one can recreate 3D images from 2D images without deviating much from the themes. </a:t>
            </a:r>
          </a:p>
          <a:p>
            <a:r>
              <a:rPr lang="en-US" sz="2000" dirty="0">
                <a:latin typeface="Times New Roman" pitchFamily="18" charset="0"/>
                <a:cs typeface="Times New Roman" pitchFamily="18" charset="0"/>
              </a:rPr>
              <a:t>Furthermore, the goal of the experiment is to create a scenario in which on can avoid some of the obstacles faced 25 during the 2D to 3D conversion Process </a:t>
            </a:r>
            <a:r>
              <a:rPr lang="en-US" dirty="0">
                <a:latin typeface="Times New Roman" pitchFamily="18" charset="0"/>
                <a:cs typeface="Times New Roman" pitchFamily="18" charset="0"/>
              </a:rPr>
              <a:t>.</a:t>
            </a:r>
          </a:p>
        </p:txBody>
      </p:sp>
      <p:sp>
        <p:nvSpPr>
          <p:cNvPr id="4" name="Slide Number Placeholder 3"/>
          <p:cNvSpPr>
            <a:spLocks noGrp="1"/>
          </p:cNvSpPr>
          <p:nvPr>
            <p:ph type="sldNum" sz="quarter" idx="11"/>
          </p:nvPr>
        </p:nvSpPr>
        <p:spPr/>
        <p:txBody>
          <a:bodyPr/>
          <a:lstStyle/>
          <a:p>
            <a:fld id="{7BBEB978-E008-4D78-B818-1BEFEBC5432E}" type="slidenum">
              <a:rPr lang="en-US" smtClean="0"/>
              <a:t>17</a:t>
            </a:fld>
            <a:endParaRPr lang="en-US"/>
          </a:p>
        </p:txBody>
      </p:sp>
    </p:spTree>
    <p:extLst>
      <p:ext uri="{BB962C8B-B14F-4D97-AF65-F5344CB8AC3E}">
        <p14:creationId xmlns:p14="http://schemas.microsoft.com/office/powerpoint/2010/main" val="2619367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A96E-2410-40E4-8138-8F12104B610C}"/>
              </a:ext>
            </a:extLst>
          </p:cNvPr>
          <p:cNvSpPr>
            <a:spLocks noGrp="1"/>
          </p:cNvSpPr>
          <p:nvPr/>
        </p:nvSpPr>
        <p:spPr>
          <a:xfrm>
            <a:off x="685800" y="435428"/>
            <a:ext cx="10363199" cy="15022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000" b="1" u="sng" dirty="0">
                <a:solidFill>
                  <a:srgbClr val="0070C0"/>
                </a:solidFill>
                <a:latin typeface="Times New Roman" panose="02020603050405020304" pitchFamily="18" charset="0"/>
                <a:cs typeface="Times New Roman" panose="02020603050405020304" pitchFamily="18" charset="0"/>
              </a:rPr>
              <a:t>II)  Generating 3D Information :</a:t>
            </a:r>
          </a:p>
        </p:txBody>
      </p:sp>
      <p:sp>
        <p:nvSpPr>
          <p:cNvPr id="3" name="Content Placeholder 2">
            <a:extLst>
              <a:ext uri="{FF2B5EF4-FFF2-40B4-BE49-F238E27FC236}">
                <a16:creationId xmlns:a16="http://schemas.microsoft.com/office/drawing/2014/main" id="{9BB6CA30-9337-47D0-AB88-CBDA68F24EC2}"/>
              </a:ext>
            </a:extLst>
          </p:cNvPr>
          <p:cNvSpPr>
            <a:spLocks noGrp="1"/>
          </p:cNvSpPr>
          <p:nvPr/>
        </p:nvSpPr>
        <p:spPr>
          <a:xfrm>
            <a:off x="685800" y="1568652"/>
            <a:ext cx="7772399" cy="42584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en-US" sz="2000" dirty="0">
                <a:latin typeface="Times New Roman" pitchFamily="18" charset="0"/>
                <a:cs typeface="Times New Roman" pitchFamily="18" charset="0"/>
              </a:rPr>
              <a:t>The second portion of the project will involve generating a depth map using the 2D images collected at each α (i.e. at different points on the circle in Figure 3). 29 It may be possible that only a small set of the images are used during 3D reconstruction .</a:t>
            </a:r>
          </a:p>
          <a:p>
            <a:pPr algn="just"/>
            <a:r>
              <a:rPr lang="en-US" sz="2000" dirty="0">
                <a:latin typeface="Times New Roman" pitchFamily="18" charset="0"/>
                <a:cs typeface="Times New Roman" pitchFamily="18" charset="0"/>
              </a:rPr>
              <a:t>The depth generation algorithms are roughly classified into three categories which utilize different kinds of depth cues : the binocular, monocular and pictorial depth cues. </a:t>
            </a:r>
          </a:p>
          <a:p>
            <a:pPr algn="just"/>
            <a:r>
              <a:rPr lang="en-US" sz="2000" dirty="0">
                <a:latin typeface="Times New Roman" pitchFamily="18" charset="0"/>
                <a:cs typeface="Times New Roman" pitchFamily="18" charset="0"/>
              </a:rPr>
              <a:t>The approach to obtain the depth map in the scene closest to the observer will translate much less than objects furthest away from the observer as θ varies. The goal is to represent the depth map in the form of a 256 bit image such that many of the techniques learned can be used to process the depth map images</a:t>
            </a:r>
          </a:p>
        </p:txBody>
      </p:sp>
      <p:sp>
        <p:nvSpPr>
          <p:cNvPr id="4" name="Slide Number Placeholder 3"/>
          <p:cNvSpPr>
            <a:spLocks noGrp="1"/>
          </p:cNvSpPr>
          <p:nvPr>
            <p:ph type="sldNum" sz="quarter" idx="11"/>
          </p:nvPr>
        </p:nvSpPr>
        <p:spPr/>
        <p:txBody>
          <a:bodyPr/>
          <a:lstStyle/>
          <a:p>
            <a:fld id="{7BBEB978-E008-4D78-B818-1BEFEBC5432E}" type="slidenum">
              <a:rPr lang="en-US" smtClean="0"/>
              <a:t>18</a:t>
            </a:fld>
            <a:endParaRPr lang="en-US"/>
          </a:p>
        </p:txBody>
      </p:sp>
    </p:spTree>
    <p:extLst>
      <p:ext uri="{BB962C8B-B14F-4D97-AF65-F5344CB8AC3E}">
        <p14:creationId xmlns:p14="http://schemas.microsoft.com/office/powerpoint/2010/main" val="3572936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263C-5CCE-4BE6-9848-44834C85AED1}"/>
              </a:ext>
            </a:extLst>
          </p:cNvPr>
          <p:cNvSpPr>
            <a:spLocks noGrp="1"/>
          </p:cNvSpPr>
          <p:nvPr/>
        </p:nvSpPr>
        <p:spPr>
          <a:xfrm>
            <a:off x="762000" y="842658"/>
            <a:ext cx="10286999"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u="sng" dirty="0">
                <a:solidFill>
                  <a:srgbClr val="0070C0"/>
                </a:solidFill>
                <a:latin typeface="Times New Roman" panose="02020603050405020304" pitchFamily="18" charset="0"/>
                <a:cs typeface="Times New Roman" panose="02020603050405020304" pitchFamily="18" charset="0"/>
              </a:rPr>
              <a:t>III)  Visualization:</a:t>
            </a:r>
          </a:p>
        </p:txBody>
      </p:sp>
      <p:sp>
        <p:nvSpPr>
          <p:cNvPr id="3" name="Content Placeholder 2">
            <a:extLst>
              <a:ext uri="{FF2B5EF4-FFF2-40B4-BE49-F238E27FC236}">
                <a16:creationId xmlns:a16="http://schemas.microsoft.com/office/drawing/2014/main" id="{C39C0875-3BA4-44C6-A4A2-A17BEB8DE754}"/>
              </a:ext>
            </a:extLst>
          </p:cNvPr>
          <p:cNvSpPr>
            <a:spLocks noGrp="1"/>
          </p:cNvSpPr>
          <p:nvPr/>
        </p:nvSpPr>
        <p:spPr>
          <a:xfrm>
            <a:off x="762000" y="2209801"/>
            <a:ext cx="7696201" cy="220979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buNone/>
            </a:pPr>
            <a:r>
              <a:rPr lang="en-US" sz="2000" dirty="0">
                <a:latin typeface="Times New Roman" panose="02020603050405020304" pitchFamily="18" charset="0"/>
                <a:cs typeface="Times New Roman" panose="02020603050405020304" pitchFamily="18" charset="0"/>
              </a:rPr>
              <a:t>   The final portion of the project will involve rendering the 3D data. In this step, the depth information generated in Step 2 will be rendered using OpenGL. GLUT will be used to provide a simple method for a user to observe the rendered 3D object</a:t>
            </a:r>
          </a:p>
        </p:txBody>
      </p:sp>
      <p:sp>
        <p:nvSpPr>
          <p:cNvPr id="4" name="Slide Number Placeholder 3"/>
          <p:cNvSpPr>
            <a:spLocks noGrp="1"/>
          </p:cNvSpPr>
          <p:nvPr>
            <p:ph type="sldNum" sz="quarter" idx="11"/>
          </p:nvPr>
        </p:nvSpPr>
        <p:spPr/>
        <p:txBody>
          <a:bodyPr/>
          <a:lstStyle/>
          <a:p>
            <a:fld id="{7BBEB978-E008-4D78-B818-1BEFEBC5432E}" type="slidenum">
              <a:rPr lang="en-US" smtClean="0"/>
              <a:t>19</a:t>
            </a:fld>
            <a:endParaRPr lang="en-US"/>
          </a:p>
        </p:txBody>
      </p:sp>
    </p:spTree>
    <p:extLst>
      <p:ext uri="{BB962C8B-B14F-4D97-AF65-F5344CB8AC3E}">
        <p14:creationId xmlns:p14="http://schemas.microsoft.com/office/powerpoint/2010/main" val="66934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09600"/>
            <a:ext cx="7924800" cy="6703374"/>
          </a:xfrm>
          <a:prstGeom prst="rect">
            <a:avLst/>
          </a:prstGeom>
        </p:spPr>
        <p:txBody>
          <a:bodyPr wrap="square">
            <a:spAutoFit/>
          </a:bodyPr>
          <a:lstStyle/>
          <a:p>
            <a:pPr lvl="0" algn="just">
              <a:lnSpc>
                <a:spcPct val="80000"/>
              </a:lnSpc>
              <a:spcBef>
                <a:spcPts val="0"/>
              </a:spcBef>
              <a:buSzPts val="1343"/>
            </a:pPr>
            <a:r>
              <a:rPr lang="en-US" sz="2400" b="1" dirty="0">
                <a:solidFill>
                  <a:srgbClr val="7030A0"/>
                </a:solidFill>
                <a:latin typeface="Times New Roman" panose="02020603050405020304" pitchFamily="18" charset="0"/>
                <a:cs typeface="Times New Roman" panose="02020603050405020304" pitchFamily="18" charset="0"/>
              </a:rPr>
              <a:t>INTRODUCTION</a:t>
            </a:r>
          </a:p>
          <a:p>
            <a:pPr marL="457200" lvl="0" indent="-457200" algn="just">
              <a:lnSpc>
                <a:spcPct val="80000"/>
              </a:lnSpc>
              <a:spcBef>
                <a:spcPts val="0"/>
              </a:spcBef>
              <a:buSzPts val="1343"/>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the last few years, the availability of 3D content is still less than 2D counterpart. Hence many 2D-to-3D image conversion methods have been proposed. Methods involving human operators have been most successful but also time- consuming and costly. </a:t>
            </a: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Automatic methods, that make use of a deterministic 3D scene model, have not yet achieved the same level of quality for they rely on assumptions that are often violated in practice. Here two types of methods are developed. </a:t>
            </a: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457200" lvl="0" indent="-4572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first is based on learning a point mapping from local image/attributes, such as color, spatial position.</a:t>
            </a:r>
          </a:p>
          <a:p>
            <a:pPr marL="342900" lvl="0" indent="-342900" algn="just">
              <a:lnSpc>
                <a:spcPct val="80000"/>
              </a:lnSpc>
              <a:spcBef>
                <a:spcPts val="0"/>
              </a:spcBef>
              <a:buSzPts val="1343"/>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lvl="0" indent="-342900" algn="just">
              <a:lnSpc>
                <a:spcPct val="80000"/>
              </a:lnSpc>
              <a:spcBef>
                <a:spcPts val="0"/>
              </a:spcBef>
              <a:buSzPts val="1343"/>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The second method is based on globally estimating the entire              depth map of a query image directly from a repository of 3D images (image + depth pairs or stereo pairs) using a nearest-neighbour regression type </a:t>
            </a:r>
            <a:r>
              <a:rPr lang="en-US" sz="2000" dirty="0" err="1">
                <a:latin typeface="Times New Roman" panose="02020603050405020304" pitchFamily="18" charset="0"/>
                <a:cs typeface="Times New Roman" panose="02020603050405020304" pitchFamily="18" charset="0"/>
              </a:rPr>
              <a:t>idea.It</a:t>
            </a:r>
            <a:r>
              <a:rPr lang="en-US" sz="2000" dirty="0">
                <a:latin typeface="Times New Roman" panose="02020603050405020304" pitchFamily="18" charset="0"/>
                <a:cs typeface="Times New Roman" panose="02020603050405020304" pitchFamily="18" charset="0"/>
              </a:rPr>
              <a:t> demonstrates the ability and the computational efficiency of   the methods on numerous 2D images and discusses their drawbacks and benefits</a:t>
            </a:r>
          </a:p>
          <a:p>
            <a:endParaRPr lang="en-IN" sz="2000" dirty="0"/>
          </a:p>
          <a:p>
            <a:pPr marL="457200" lvl="0" indent="-457200" algn="just">
              <a:lnSpc>
                <a:spcPct val="80000"/>
              </a:lnSpc>
              <a:spcBef>
                <a:spcPts val="0"/>
              </a:spcBef>
              <a:buSzPts val="1343"/>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6" lvl="0" indent="-342906" algn="just">
              <a:lnSpc>
                <a:spcPct val="80000"/>
              </a:lnSpc>
              <a:spcBef>
                <a:spcPts val="0"/>
              </a:spcBef>
              <a:buSzPts val="1343"/>
            </a:pPr>
            <a:endParaRPr lang="en-US" sz="2000" dirty="0">
              <a:latin typeface="Times New Roman" panose="02020603050405020304" pitchFamily="18" charset="0"/>
              <a:cs typeface="Times New Roman" panose="02020603050405020304" pitchFamily="18" charset="0"/>
            </a:endParaRPr>
          </a:p>
          <a:p>
            <a:pPr marL="342906" lvl="0" indent="-342906" algn="just">
              <a:lnSpc>
                <a:spcPct val="80000"/>
              </a:lnSpc>
              <a:spcBef>
                <a:spcPts val="0"/>
              </a:spcBef>
              <a:buSzPts val="1343"/>
            </a:pPr>
            <a:r>
              <a:rPr lang="en-US" sz="2000" dirty="0">
                <a:latin typeface="Times New Roman" panose="02020603050405020304" pitchFamily="18" charset="0"/>
                <a:cs typeface="Times New Roman" panose="02020603050405020304" pitchFamily="18" charset="0"/>
              </a:rPr>
              <a:t>    </a:t>
            </a:r>
          </a:p>
          <a:p>
            <a:pPr marL="342906" lvl="0" indent="-342906" algn="just">
              <a:lnSpc>
                <a:spcPct val="80000"/>
              </a:lnSpc>
              <a:spcBef>
                <a:spcPts val="0"/>
              </a:spcBef>
              <a:buSzPts val="1343"/>
            </a:pP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1"/>
          </p:nvPr>
        </p:nvSpPr>
        <p:spPr/>
        <p:txBody>
          <a:bodyPr/>
          <a:lstStyle/>
          <a:p>
            <a:fld id="{7BBEB978-E008-4D78-B818-1BEFEBC5432E}" type="slidenum">
              <a:rPr lang="en-US" smtClean="0"/>
              <a:t>2</a:t>
            </a:fld>
            <a:endParaRPr lang="en-US"/>
          </a:p>
        </p:txBody>
      </p:sp>
    </p:spTree>
    <p:extLst>
      <p:ext uri="{BB962C8B-B14F-4D97-AF65-F5344CB8AC3E}">
        <p14:creationId xmlns:p14="http://schemas.microsoft.com/office/powerpoint/2010/main" val="3904095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60ED-DAD4-4425-8C8F-EA7DADCA0048}"/>
              </a:ext>
            </a:extLst>
          </p:cNvPr>
          <p:cNvSpPr txBox="1">
            <a:spLocks/>
          </p:cNvSpPr>
          <p:nvPr/>
        </p:nvSpPr>
        <p:spPr>
          <a:xfrm>
            <a:off x="762000" y="609600"/>
            <a:ext cx="6629401" cy="9906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0070C0"/>
                </a:solidFill>
                <a:latin typeface="Times New Roman" panose="02020603050405020304" pitchFamily="18" charset="0"/>
                <a:cs typeface="Times New Roman" panose="02020603050405020304" pitchFamily="18" charset="0"/>
              </a:rPr>
              <a:t>                              ALGORITHMS  </a:t>
            </a:r>
            <a:endParaRPr lang="en-IN" sz="2400" b="1" dirty="0">
              <a:solidFill>
                <a:srgbClr val="0070C0"/>
              </a:solidFill>
            </a:endParaRPr>
          </a:p>
        </p:txBody>
      </p:sp>
      <p:sp>
        <p:nvSpPr>
          <p:cNvPr id="3" name="Content Placeholder 2">
            <a:extLst>
              <a:ext uri="{FF2B5EF4-FFF2-40B4-BE49-F238E27FC236}">
                <a16:creationId xmlns:a16="http://schemas.microsoft.com/office/drawing/2014/main" id="{9D710391-BCE3-44FE-AFE1-1098A7DEAC49}"/>
              </a:ext>
            </a:extLst>
          </p:cNvPr>
          <p:cNvSpPr txBox="1">
            <a:spLocks/>
          </p:cNvSpPr>
          <p:nvPr/>
        </p:nvSpPr>
        <p:spPr>
          <a:xfrm>
            <a:off x="990600" y="1600200"/>
            <a:ext cx="6725749" cy="3200399"/>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137160" indent="0" algn="just">
              <a:buNone/>
            </a:pPr>
            <a:r>
              <a:rPr lang="en-US" b="1" u="sng" dirty="0">
                <a:solidFill>
                  <a:schemeClr val="accent4">
                    <a:lumMod val="75000"/>
                  </a:schemeClr>
                </a:solidFill>
                <a:latin typeface="Times New Roman" panose="02020603050405020304" pitchFamily="18" charset="0"/>
                <a:cs typeface="Times New Roman" panose="02020603050405020304" pitchFamily="18" charset="0"/>
              </a:rPr>
              <a:t>Search for representative depth fields:</a:t>
            </a:r>
          </a:p>
          <a:p>
            <a:pPr marL="137160" indent="0" algn="just">
              <a:buNone/>
            </a:pPr>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Font typeface="Wingdings" pitchFamily="2" charset="2"/>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Find k 3D images in the repository I that have most similar depth to the query  image, for example by performing a k nearest-neighbor (kNN) search using a metric based on photometric properties. </a:t>
            </a: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None/>
            </a:pPr>
            <a:r>
              <a:rPr lang="en-US" b="1" u="sng" dirty="0">
                <a:solidFill>
                  <a:schemeClr val="accent4">
                    <a:lumMod val="75000"/>
                  </a:schemeClr>
                </a:solidFill>
                <a:latin typeface="Times New Roman" panose="02020603050405020304" pitchFamily="18" charset="0"/>
                <a:cs typeface="Times New Roman" panose="02020603050405020304" pitchFamily="18" charset="0"/>
              </a:rPr>
              <a:t>Depth fusion:</a:t>
            </a:r>
            <a:r>
              <a:rPr lang="en-US" b="1" dirty="0">
                <a:solidFill>
                  <a:schemeClr val="accent4">
                    <a:lumMod val="75000"/>
                  </a:schemeClr>
                </a:solidFill>
                <a:latin typeface="Times New Roman" panose="02020603050405020304" pitchFamily="18" charset="0"/>
                <a:cs typeface="Times New Roman" panose="02020603050405020304" pitchFamily="18" charset="0"/>
              </a:rPr>
              <a:t> </a:t>
            </a:r>
          </a:p>
          <a:p>
            <a:pPr marL="137160" indent="0" algn="just">
              <a:buNone/>
            </a:pPr>
            <a:endParaRPr lang="en-US" b="1"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Font typeface="Wingdings" pitchFamily="2" charset="2"/>
              <a:buNone/>
            </a:pPr>
            <a:r>
              <a:rPr lang="en-US" dirty="0">
                <a:latin typeface="Times New Roman" panose="02020603050405020304" pitchFamily="18" charset="0"/>
                <a:cs typeface="Times New Roman" panose="02020603050405020304" pitchFamily="18" charset="0"/>
              </a:rPr>
              <a:t>	Combine the k representative depth fields, for example, by means of median filtering across depth field. </a:t>
            </a: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pPr marL="137160" indent="0" algn="just">
              <a:buFont typeface="Wingdings" pitchFamily="2" charset="2"/>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6" name="Slide Number Placeholder 5"/>
          <p:cNvSpPr>
            <a:spLocks noGrp="1"/>
          </p:cNvSpPr>
          <p:nvPr>
            <p:ph type="sldNum" sz="quarter" idx="11"/>
          </p:nvPr>
        </p:nvSpPr>
        <p:spPr/>
        <p:txBody>
          <a:bodyPr/>
          <a:lstStyle/>
          <a:p>
            <a:fld id="{7BBEB978-E008-4D78-B818-1BEFEBC5432E}" type="slidenum">
              <a:rPr lang="en-US" smtClean="0"/>
              <a:t>20</a:t>
            </a:fld>
            <a:endParaRPr lang="en-US"/>
          </a:p>
        </p:txBody>
      </p:sp>
    </p:spTree>
    <p:extLst>
      <p:ext uri="{BB962C8B-B14F-4D97-AF65-F5344CB8AC3E}">
        <p14:creationId xmlns:p14="http://schemas.microsoft.com/office/powerpoint/2010/main" val="2728822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1662-1AB3-4FC0-98EA-44C7746EE60B}"/>
              </a:ext>
            </a:extLst>
          </p:cNvPr>
          <p:cNvSpPr txBox="1">
            <a:spLocks/>
          </p:cNvSpPr>
          <p:nvPr/>
        </p:nvSpPr>
        <p:spPr>
          <a:xfrm>
            <a:off x="1141413" y="618518"/>
            <a:ext cx="6859587" cy="981682"/>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STEP-1 : REPRESENTATIVE  DEPTH  FIELD</a:t>
            </a:r>
            <a:endParaRPr lang="en-IN" sz="2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2B88C910-122A-450C-8FE6-B94D696FD15A}"/>
              </a:ext>
            </a:extLst>
          </p:cNvPr>
          <p:cNvPicPr>
            <a:picLocks noChangeAspect="1"/>
          </p:cNvPicPr>
          <p:nvPr/>
        </p:nvPicPr>
        <p:blipFill>
          <a:blip r:embed="rId2"/>
          <a:stretch>
            <a:fillRect/>
          </a:stretch>
        </p:blipFill>
        <p:spPr>
          <a:xfrm>
            <a:off x="685800" y="1771291"/>
            <a:ext cx="7907067" cy="358140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21</a:t>
            </a:fld>
            <a:endParaRPr lang="en-US"/>
          </a:p>
        </p:txBody>
      </p:sp>
    </p:spTree>
    <p:extLst>
      <p:ext uri="{BB962C8B-B14F-4D97-AF65-F5344CB8AC3E}">
        <p14:creationId xmlns:p14="http://schemas.microsoft.com/office/powerpoint/2010/main" val="1523758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1F79-EAC3-4C96-BF4E-C04AF2FEFEFE}"/>
              </a:ext>
            </a:extLst>
          </p:cNvPr>
          <p:cNvSpPr txBox="1">
            <a:spLocks/>
          </p:cNvSpPr>
          <p:nvPr/>
        </p:nvSpPr>
        <p:spPr>
          <a:xfrm>
            <a:off x="958075" y="759562"/>
            <a:ext cx="6509525" cy="840638"/>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STEP-2 :  DEPTH   FUSION  </a:t>
            </a:r>
            <a:endParaRPr lang="en-IN" sz="2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92D07130-863E-4EFE-A448-91FAD8FCBC4D}"/>
              </a:ext>
            </a:extLst>
          </p:cNvPr>
          <p:cNvPicPr>
            <a:picLocks noChangeAspect="1"/>
          </p:cNvPicPr>
          <p:nvPr/>
        </p:nvPicPr>
        <p:blipFill>
          <a:blip r:embed="rId2"/>
          <a:stretch>
            <a:fillRect/>
          </a:stretch>
        </p:blipFill>
        <p:spPr>
          <a:xfrm>
            <a:off x="1066801" y="2320081"/>
            <a:ext cx="7315199" cy="3318719"/>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22</a:t>
            </a:fld>
            <a:endParaRPr lang="en-US"/>
          </a:p>
        </p:txBody>
      </p:sp>
    </p:spTree>
    <p:extLst>
      <p:ext uri="{BB962C8B-B14F-4D97-AF65-F5344CB8AC3E}">
        <p14:creationId xmlns:p14="http://schemas.microsoft.com/office/powerpoint/2010/main" val="182023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305342"/>
            <a:ext cx="7239000" cy="4247317"/>
          </a:xfrm>
          <a:prstGeom prst="rect">
            <a:avLst/>
          </a:prstGeom>
        </p:spPr>
        <p:txBody>
          <a:bodyPr wrap="square">
            <a:spAutoFit/>
          </a:bodyPr>
          <a:lstStyle/>
          <a:p>
            <a:pPr marL="480060" indent="-342900" algn="just"/>
            <a:endParaRPr lang="en-US" b="1" u="sng" dirty="0">
              <a:solidFill>
                <a:schemeClr val="tx2"/>
              </a:solidFill>
              <a:latin typeface="Times New Roman" panose="02020603050405020304" pitchFamily="18" charset="0"/>
              <a:cs typeface="Times New Roman" panose="02020603050405020304" pitchFamily="18" charset="0"/>
            </a:endParaRPr>
          </a:p>
          <a:p>
            <a:pPr marL="480060" indent="-342900" algn="just"/>
            <a:r>
              <a:rPr lang="en-US" b="1" u="sng" dirty="0">
                <a:solidFill>
                  <a:schemeClr val="accent4">
                    <a:lumMod val="75000"/>
                  </a:schemeClr>
                </a:solidFill>
                <a:latin typeface="Times New Roman" panose="02020603050405020304" pitchFamily="18" charset="0"/>
                <a:cs typeface="Times New Roman" panose="02020603050405020304" pitchFamily="18" charset="0"/>
              </a:rPr>
              <a:t>Depth smoothing: </a:t>
            </a:r>
          </a:p>
          <a:p>
            <a:pPr marL="480060" indent="-342900" algn="just"/>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Process the fused depth field to remove spurious variations, while preserving depth discontinuities, for example, by means of cross- bilateral filtering. </a:t>
            </a:r>
          </a:p>
          <a:p>
            <a:pPr marL="137160" indent="0" algn="just">
              <a:buNone/>
            </a:pPr>
            <a:endParaRPr lang="en-US" dirty="0">
              <a:latin typeface="Times New Roman" panose="02020603050405020304" pitchFamily="18" charset="0"/>
              <a:cs typeface="Times New Roman" panose="02020603050405020304" pitchFamily="18" charset="0"/>
            </a:endParaRPr>
          </a:p>
          <a:p>
            <a:pPr marL="137160" indent="0" algn="just">
              <a:buNone/>
            </a:pPr>
            <a:endParaRPr lang="en-US" dirty="0">
              <a:solidFill>
                <a:schemeClr val="accent4">
                  <a:lumMod val="75000"/>
                </a:schemeClr>
              </a:solidFill>
              <a:latin typeface="Times New Roman" panose="02020603050405020304" pitchFamily="18" charset="0"/>
              <a:cs typeface="Times New Roman" panose="02020603050405020304" pitchFamily="18" charset="0"/>
            </a:endParaRPr>
          </a:p>
          <a:p>
            <a:pPr marL="480060" indent="-342900" algn="just"/>
            <a:r>
              <a:rPr lang="en-US" b="1" u="sng" dirty="0">
                <a:solidFill>
                  <a:schemeClr val="accent4">
                    <a:lumMod val="75000"/>
                  </a:schemeClr>
                </a:solidFill>
                <a:latin typeface="Times New Roman" panose="02020603050405020304" pitchFamily="18" charset="0"/>
                <a:cs typeface="Times New Roman" panose="02020603050405020304" pitchFamily="18" charset="0"/>
              </a:rPr>
              <a:t>Stereo rendering: </a:t>
            </a:r>
          </a:p>
          <a:p>
            <a:pPr marL="480060" indent="-342900" algn="just"/>
            <a:endParaRPr lang="en-US" b="1" u="sng" dirty="0">
              <a:solidFill>
                <a:schemeClr val="accent4">
                  <a:lumMod val="75000"/>
                </a:schemeClr>
              </a:solidFill>
              <a:latin typeface="Times New Roman" panose="02020603050405020304" pitchFamily="18" charset="0"/>
              <a:cs typeface="Times New Roman" panose="02020603050405020304" pitchFamily="18" charset="0"/>
            </a:endParaRPr>
          </a:p>
          <a:p>
            <a:pPr marL="137160" indent="0" algn="just">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Generate the right image of a fictitious stereopair using the monocular query image and the smoothed depth field followed by suitable processing of occlusions and newly- exposed areas.</a:t>
            </a:r>
          </a:p>
          <a:p>
            <a:pPr marL="137160" indent="0" algn="just">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3" name="Slide Number Placeholder 2"/>
          <p:cNvSpPr>
            <a:spLocks noGrp="1"/>
          </p:cNvSpPr>
          <p:nvPr>
            <p:ph type="sldNum" sz="quarter" idx="11"/>
          </p:nvPr>
        </p:nvSpPr>
        <p:spPr/>
        <p:txBody>
          <a:bodyPr/>
          <a:lstStyle/>
          <a:p>
            <a:fld id="{7BBEB978-E008-4D78-B818-1BEFEBC5432E}" type="slidenum">
              <a:rPr lang="en-US" smtClean="0"/>
              <a:t>23</a:t>
            </a:fld>
            <a:endParaRPr lang="en-US"/>
          </a:p>
        </p:txBody>
      </p:sp>
    </p:spTree>
    <p:extLst>
      <p:ext uri="{BB962C8B-B14F-4D97-AF65-F5344CB8AC3E}">
        <p14:creationId xmlns:p14="http://schemas.microsoft.com/office/powerpoint/2010/main" val="2187311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D9E7-0B7C-42B2-A5D9-6B66A839ACE9}"/>
              </a:ext>
            </a:extLst>
          </p:cNvPr>
          <p:cNvSpPr txBox="1">
            <a:spLocks/>
          </p:cNvSpPr>
          <p:nvPr/>
        </p:nvSpPr>
        <p:spPr>
          <a:xfrm>
            <a:off x="1141413" y="381000"/>
            <a:ext cx="6630987" cy="6858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rgbClr val="0070C0"/>
                </a:solidFill>
                <a:latin typeface="Times New Roman" panose="02020603050405020304" pitchFamily="18" charset="0"/>
                <a:cs typeface="Times New Roman" panose="02020603050405020304" pitchFamily="18" charset="0"/>
              </a:rPr>
              <a:t>  STEP - 3 : SMOOTHING </a:t>
            </a:r>
            <a:endParaRPr lang="en-IN" sz="2000" b="1" dirty="0">
              <a:solidFill>
                <a:srgbClr val="0070C0"/>
              </a:solidFill>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797D886D-17AD-4DE3-9BAA-0D4A3B7DA889}"/>
              </a:ext>
            </a:extLst>
          </p:cNvPr>
          <p:cNvPicPr>
            <a:picLocks noChangeAspect="1"/>
          </p:cNvPicPr>
          <p:nvPr/>
        </p:nvPicPr>
        <p:blipFill>
          <a:blip r:embed="rId2"/>
          <a:stretch>
            <a:fillRect/>
          </a:stretch>
        </p:blipFill>
        <p:spPr>
          <a:xfrm>
            <a:off x="2438399" y="1066801"/>
            <a:ext cx="4724401" cy="1676400"/>
          </a:xfrm>
          <a:prstGeom prst="rect">
            <a:avLst/>
          </a:prstGeom>
        </p:spPr>
      </p:pic>
      <p:sp>
        <p:nvSpPr>
          <p:cNvPr id="4" name="Title 1">
            <a:extLst>
              <a:ext uri="{FF2B5EF4-FFF2-40B4-BE49-F238E27FC236}">
                <a16:creationId xmlns:a16="http://schemas.microsoft.com/office/drawing/2014/main" id="{24FA87E0-0C3E-4D25-ACC4-A45ABC0204B8}"/>
              </a:ext>
            </a:extLst>
          </p:cNvPr>
          <p:cNvSpPr txBox="1">
            <a:spLocks/>
          </p:cNvSpPr>
          <p:nvPr/>
        </p:nvSpPr>
        <p:spPr>
          <a:xfrm>
            <a:off x="2209800" y="3352800"/>
            <a:ext cx="5144879" cy="51435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000" b="1" dirty="0">
                <a:solidFill>
                  <a:srgbClr val="0070C0"/>
                </a:solidFill>
                <a:latin typeface="Times New Roman" panose="02020603050405020304" pitchFamily="18" charset="0"/>
                <a:cs typeface="Times New Roman" panose="02020603050405020304" pitchFamily="18" charset="0"/>
              </a:rPr>
              <a:t>STEP – 4 : STEREO RENDERING </a:t>
            </a:r>
            <a:endParaRPr lang="en-IN" sz="2000" b="1" dirty="0">
              <a:solidFill>
                <a:srgbClr val="0070C0"/>
              </a:solidFill>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1"/>
          </p:nvPr>
        </p:nvSpPr>
        <p:spPr/>
        <p:txBody>
          <a:bodyPr/>
          <a:lstStyle/>
          <a:p>
            <a:fld id="{7BBEB978-E008-4D78-B818-1BEFEBC5432E}" type="slidenum">
              <a:rPr lang="en-US" smtClean="0"/>
              <a:t>24</a:t>
            </a:fld>
            <a:endParaRPr lang="en-US"/>
          </a:p>
        </p:txBody>
      </p:sp>
      <p:pic>
        <p:nvPicPr>
          <p:cNvPr id="12" name="Picture 11">
            <a:extLst>
              <a:ext uri="{FF2B5EF4-FFF2-40B4-BE49-F238E27FC236}">
                <a16:creationId xmlns:a16="http://schemas.microsoft.com/office/drawing/2014/main" id="{53616F65-4DF5-41AF-9FF7-345DEC942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3852766"/>
            <a:ext cx="2833263" cy="3012155"/>
          </a:xfrm>
          <a:prstGeom prst="rect">
            <a:avLst/>
          </a:prstGeom>
        </p:spPr>
      </p:pic>
      <p:pic>
        <p:nvPicPr>
          <p:cNvPr id="14" name="Picture 13">
            <a:extLst>
              <a:ext uri="{FF2B5EF4-FFF2-40B4-BE49-F238E27FC236}">
                <a16:creationId xmlns:a16="http://schemas.microsoft.com/office/drawing/2014/main" id="{82DCC125-153E-45BE-B575-CFFB1B367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3858" y="3842074"/>
            <a:ext cx="2956284" cy="3033538"/>
          </a:xfrm>
          <a:prstGeom prst="rect">
            <a:avLst/>
          </a:prstGeom>
        </p:spPr>
      </p:pic>
      <p:pic>
        <p:nvPicPr>
          <p:cNvPr id="16" name="Picture 15">
            <a:extLst>
              <a:ext uri="{FF2B5EF4-FFF2-40B4-BE49-F238E27FC236}">
                <a16:creationId xmlns:a16="http://schemas.microsoft.com/office/drawing/2014/main" id="{28D9E9D0-A730-4D9E-B77B-E619E5A5D9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842074"/>
            <a:ext cx="2743199" cy="3033538"/>
          </a:xfrm>
          <a:prstGeom prst="rect">
            <a:avLst/>
          </a:prstGeom>
        </p:spPr>
      </p:pic>
    </p:spTree>
    <p:extLst>
      <p:ext uri="{BB962C8B-B14F-4D97-AF65-F5344CB8AC3E}">
        <p14:creationId xmlns:p14="http://schemas.microsoft.com/office/powerpoint/2010/main" val="3318645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AE3A89B6-C09C-4711-8989-5AD53B4BC4A3}"/>
              </a:ext>
            </a:extLst>
          </p:cNvPr>
          <p:cNvSpPr txBox="1">
            <a:spLocks/>
          </p:cNvSpPr>
          <p:nvPr/>
        </p:nvSpPr>
        <p:spPr>
          <a:xfrm>
            <a:off x="1141413" y="618519"/>
            <a:ext cx="6707187" cy="448282"/>
          </a:xfrm>
          <a:prstGeom prst="rect">
            <a:avLst/>
          </a:prstGeom>
        </p:spPr>
        <p:txBody>
          <a:bodyPr>
            <a:no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a:solidFill>
                  <a:srgbClr val="7030A0"/>
                </a:solidFill>
                <a:latin typeface="Times New Roman" panose="02020603050405020304" pitchFamily="18" charset="0"/>
                <a:cs typeface="Times New Roman" panose="02020603050405020304" pitchFamily="18" charset="0"/>
              </a:rPr>
              <a:t>PERFORMANCE  ANALYSIS GRAPH</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4"/>
          <p:cNvSpPr txBox="1">
            <a:spLocks/>
          </p:cNvSpPr>
          <p:nvPr/>
        </p:nvSpPr>
        <p:spPr>
          <a:xfrm>
            <a:off x="762001" y="1524000"/>
            <a:ext cx="8001000" cy="4419599"/>
          </a:xfrm>
          <a:prstGeom prst="rect">
            <a:avLst/>
          </a:prstGeom>
        </p:spPr>
        <p:txBody>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sz="2800" dirty="0">
                <a:solidFill>
                  <a:schemeClr val="accent5">
                    <a:lumMod val="50000"/>
                  </a:schemeClr>
                </a:solidFill>
                <a:latin typeface="Times New Roman" panose="02020603050405020304" pitchFamily="18" charset="0"/>
                <a:cs typeface="Times New Roman" panose="02020603050405020304" pitchFamily="18" charset="0"/>
              </a:rPr>
              <a:t>68 Points with 2D VS 3D Coordinates</a:t>
            </a:r>
          </a:p>
          <a:p>
            <a:pPr>
              <a:buFont typeface="Wingdings" pitchFamily="2" charset="2"/>
              <a:buNone/>
            </a:pPr>
            <a:endParaRPr lang="en-US" dirty="0"/>
          </a:p>
        </p:txBody>
      </p:sp>
      <p:pic>
        <p:nvPicPr>
          <p:cNvPr id="4" name="Picture 3" descr="PP1.PNG"/>
          <p:cNvPicPr>
            <a:picLocks noChangeAspect="1"/>
          </p:cNvPicPr>
          <p:nvPr/>
        </p:nvPicPr>
        <p:blipFill>
          <a:blip r:embed="rId2"/>
          <a:stretch>
            <a:fillRect/>
          </a:stretch>
        </p:blipFill>
        <p:spPr>
          <a:xfrm>
            <a:off x="554839" y="2182927"/>
            <a:ext cx="8055761" cy="3760673"/>
          </a:xfrm>
          <a:prstGeom prst="rect">
            <a:avLst/>
          </a:prstGeom>
        </p:spPr>
      </p:pic>
      <p:sp>
        <p:nvSpPr>
          <p:cNvPr id="5" name="Slide Number Placeholder 4"/>
          <p:cNvSpPr>
            <a:spLocks noGrp="1"/>
          </p:cNvSpPr>
          <p:nvPr>
            <p:ph type="sldNum" sz="quarter" idx="11"/>
          </p:nvPr>
        </p:nvSpPr>
        <p:spPr/>
        <p:txBody>
          <a:bodyPr/>
          <a:lstStyle/>
          <a:p>
            <a:fld id="{7BBEB978-E008-4D78-B818-1BEFEBC5432E}" type="slidenum">
              <a:rPr lang="en-US" smtClean="0"/>
              <a:t>25</a:t>
            </a:fld>
            <a:endParaRPr lang="en-US"/>
          </a:p>
        </p:txBody>
      </p:sp>
    </p:spTree>
    <p:extLst>
      <p:ext uri="{BB962C8B-B14F-4D97-AF65-F5344CB8AC3E}">
        <p14:creationId xmlns:p14="http://schemas.microsoft.com/office/powerpoint/2010/main" val="3796231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609600" y="762000"/>
            <a:ext cx="10437811" cy="5029201"/>
          </a:xfrm>
          <a:prstGeom prst="rect">
            <a:avLst/>
          </a:prstGeom>
        </p:spPr>
        <p:txBody>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sz="2800" dirty="0">
                <a:solidFill>
                  <a:schemeClr val="accent5">
                    <a:lumMod val="50000"/>
                  </a:schemeClr>
                </a:solidFill>
                <a:latin typeface="Times New Roman" panose="02020603050405020304" pitchFamily="18" charset="0"/>
                <a:cs typeface="Times New Roman" panose="02020603050405020304" pitchFamily="18" charset="0"/>
              </a:rPr>
              <a:t>45k Points with 2D VS 3D Coordinates</a:t>
            </a:r>
          </a:p>
          <a:p>
            <a:pPr>
              <a:buFont typeface="Wingdings" pitchFamily="2" charset="2"/>
              <a:buNone/>
            </a:pPr>
            <a:endParaRPr lang="en-US" dirty="0"/>
          </a:p>
        </p:txBody>
      </p:sp>
      <p:pic>
        <p:nvPicPr>
          <p:cNvPr id="3" name="Picture 2" descr="PP2.PNG"/>
          <p:cNvPicPr>
            <a:picLocks noChangeAspect="1"/>
          </p:cNvPicPr>
          <p:nvPr/>
        </p:nvPicPr>
        <p:blipFill>
          <a:blip r:embed="rId2"/>
          <a:stretch>
            <a:fillRect/>
          </a:stretch>
        </p:blipFill>
        <p:spPr>
          <a:xfrm>
            <a:off x="228600" y="1721205"/>
            <a:ext cx="8471086" cy="4065233"/>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26</a:t>
            </a:fld>
            <a:endParaRPr lang="en-US"/>
          </a:p>
        </p:txBody>
      </p:sp>
    </p:spTree>
    <p:extLst>
      <p:ext uri="{BB962C8B-B14F-4D97-AF65-F5344CB8AC3E}">
        <p14:creationId xmlns:p14="http://schemas.microsoft.com/office/powerpoint/2010/main" val="1775727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26255" y="1145219"/>
            <a:ext cx="7386772" cy="2560785"/>
          </a:xfrm>
          <a:prstGeom prst="rect">
            <a:avLst/>
          </a:prstGeom>
        </p:spPr>
        <p:txBody>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sz="2800" dirty="0">
                <a:solidFill>
                  <a:schemeClr val="accent5">
                    <a:lumMod val="50000"/>
                  </a:schemeClr>
                </a:solidFill>
                <a:latin typeface="Times New Roman" panose="02020603050405020304" pitchFamily="18" charset="0"/>
                <a:cs typeface="Times New Roman" panose="02020603050405020304" pitchFamily="18" charset="0"/>
              </a:rPr>
              <a:t>68 Points &amp; 45k points with 3D Coordinates</a:t>
            </a:r>
          </a:p>
          <a:p>
            <a:pPr>
              <a:buFont typeface="Wingdings" pitchFamily="2" charset="2"/>
              <a:buNone/>
            </a:pPr>
            <a:endParaRPr lang="en-US" dirty="0"/>
          </a:p>
        </p:txBody>
      </p:sp>
      <p:pic>
        <p:nvPicPr>
          <p:cNvPr id="3" name="Picture 2" descr="PP3.PNG"/>
          <p:cNvPicPr>
            <a:picLocks noChangeAspect="1"/>
          </p:cNvPicPr>
          <p:nvPr/>
        </p:nvPicPr>
        <p:blipFill>
          <a:blip r:embed="rId2"/>
          <a:stretch>
            <a:fillRect/>
          </a:stretch>
        </p:blipFill>
        <p:spPr>
          <a:xfrm>
            <a:off x="228599" y="1828800"/>
            <a:ext cx="8773885" cy="4267200"/>
          </a:xfrm>
          <a:prstGeom prst="rect">
            <a:avLst/>
          </a:prstGeom>
        </p:spPr>
      </p:pic>
      <p:sp>
        <p:nvSpPr>
          <p:cNvPr id="4" name="Slide Number Placeholder 3"/>
          <p:cNvSpPr>
            <a:spLocks noGrp="1"/>
          </p:cNvSpPr>
          <p:nvPr>
            <p:ph type="sldNum" sz="quarter" idx="11"/>
          </p:nvPr>
        </p:nvSpPr>
        <p:spPr/>
        <p:txBody>
          <a:bodyPr/>
          <a:lstStyle/>
          <a:p>
            <a:fld id="{7BBEB978-E008-4D78-B818-1BEFEBC5432E}" type="slidenum">
              <a:rPr lang="en-US" smtClean="0"/>
              <a:t>27</a:t>
            </a:fld>
            <a:endParaRPr lang="en-US"/>
          </a:p>
        </p:txBody>
      </p:sp>
    </p:spTree>
    <p:extLst>
      <p:ext uri="{BB962C8B-B14F-4D97-AF65-F5344CB8AC3E}">
        <p14:creationId xmlns:p14="http://schemas.microsoft.com/office/powerpoint/2010/main" val="26544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CEC14-4867-4B4E-96A7-9458132DE1CE}"/>
              </a:ext>
            </a:extLst>
          </p:cNvPr>
          <p:cNvSpPr>
            <a:spLocks noGrp="1"/>
          </p:cNvSpPr>
          <p:nvPr>
            <p:ph type="sldNum" sz="quarter" idx="11"/>
          </p:nvPr>
        </p:nvSpPr>
        <p:spPr/>
        <p:txBody>
          <a:bodyPr/>
          <a:lstStyle/>
          <a:p>
            <a:fld id="{7BBEB978-E008-4D78-B818-1BEFEBC5432E}" type="slidenum">
              <a:rPr lang="en-US" smtClean="0"/>
              <a:t>28</a:t>
            </a:fld>
            <a:endParaRPr lang="en-US"/>
          </a:p>
        </p:txBody>
      </p:sp>
      <p:pic>
        <p:nvPicPr>
          <p:cNvPr id="3" name="image24.jpeg">
            <a:extLst>
              <a:ext uri="{FF2B5EF4-FFF2-40B4-BE49-F238E27FC236}">
                <a16:creationId xmlns:a16="http://schemas.microsoft.com/office/drawing/2014/main" id="{73407D0A-1BBB-4B96-8000-1DA923C63580}"/>
              </a:ext>
            </a:extLst>
          </p:cNvPr>
          <p:cNvPicPr/>
          <p:nvPr/>
        </p:nvPicPr>
        <p:blipFill>
          <a:blip r:embed="rId2" cstate="print"/>
          <a:stretch>
            <a:fillRect/>
          </a:stretch>
        </p:blipFill>
        <p:spPr>
          <a:xfrm>
            <a:off x="381000" y="228600"/>
            <a:ext cx="8382000" cy="6400800"/>
          </a:xfrm>
          <a:prstGeom prst="rect">
            <a:avLst/>
          </a:prstGeom>
        </p:spPr>
      </p:pic>
    </p:spTree>
    <p:extLst>
      <p:ext uri="{BB962C8B-B14F-4D97-AF65-F5344CB8AC3E}">
        <p14:creationId xmlns:p14="http://schemas.microsoft.com/office/powerpoint/2010/main" val="2800458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185B59-6EB0-46F9-92A0-87B761565E23}"/>
              </a:ext>
            </a:extLst>
          </p:cNvPr>
          <p:cNvSpPr>
            <a:spLocks noGrp="1"/>
          </p:cNvSpPr>
          <p:nvPr>
            <p:ph type="sldNum" sz="quarter" idx="11"/>
          </p:nvPr>
        </p:nvSpPr>
        <p:spPr/>
        <p:txBody>
          <a:bodyPr/>
          <a:lstStyle/>
          <a:p>
            <a:fld id="{7BBEB978-E008-4D78-B818-1BEFEBC5432E}" type="slidenum">
              <a:rPr lang="en-US" smtClean="0"/>
              <a:t>29</a:t>
            </a:fld>
            <a:endParaRPr lang="en-US"/>
          </a:p>
        </p:txBody>
      </p:sp>
      <p:pic>
        <p:nvPicPr>
          <p:cNvPr id="3" name="image25.jpeg">
            <a:extLst>
              <a:ext uri="{FF2B5EF4-FFF2-40B4-BE49-F238E27FC236}">
                <a16:creationId xmlns:a16="http://schemas.microsoft.com/office/drawing/2014/main" id="{D4A22182-C005-41F3-A96A-7E2B0BF01D63}"/>
              </a:ext>
            </a:extLst>
          </p:cNvPr>
          <p:cNvPicPr/>
          <p:nvPr/>
        </p:nvPicPr>
        <p:blipFill>
          <a:blip r:embed="rId2" cstate="print"/>
          <a:stretch>
            <a:fillRect/>
          </a:stretch>
        </p:blipFill>
        <p:spPr>
          <a:xfrm>
            <a:off x="228600" y="304800"/>
            <a:ext cx="8610599" cy="6248400"/>
          </a:xfrm>
          <a:prstGeom prst="rect">
            <a:avLst/>
          </a:prstGeom>
        </p:spPr>
      </p:pic>
    </p:spTree>
    <p:extLst>
      <p:ext uri="{BB962C8B-B14F-4D97-AF65-F5344CB8AC3E}">
        <p14:creationId xmlns:p14="http://schemas.microsoft.com/office/powerpoint/2010/main" val="105106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93117108"/>
              </p:ext>
            </p:extLst>
          </p:nvPr>
        </p:nvGraphicFramePr>
        <p:xfrm>
          <a:off x="609600" y="1295400"/>
          <a:ext cx="7580697" cy="4753167"/>
        </p:xfrm>
        <a:graphic>
          <a:graphicData uri="http://schemas.openxmlformats.org/drawingml/2006/table">
            <a:tbl>
              <a:tblPr firstRow="1" firstCol="1" bandRow="1">
                <a:tableStyleId>{5C22544A-7EE6-4342-B048-85BDC9FD1C3A}</a:tableStyleId>
              </a:tblPr>
              <a:tblGrid>
                <a:gridCol w="1225118">
                  <a:extLst>
                    <a:ext uri="{9D8B030D-6E8A-4147-A177-3AD203B41FA5}">
                      <a16:colId xmlns:a16="http://schemas.microsoft.com/office/drawing/2014/main" val="20000"/>
                    </a:ext>
                  </a:extLst>
                </a:gridCol>
                <a:gridCol w="1153011">
                  <a:extLst>
                    <a:ext uri="{9D8B030D-6E8A-4147-A177-3AD203B41FA5}">
                      <a16:colId xmlns:a16="http://schemas.microsoft.com/office/drawing/2014/main" val="20001"/>
                    </a:ext>
                  </a:extLst>
                </a:gridCol>
                <a:gridCol w="1284234">
                  <a:extLst>
                    <a:ext uri="{9D8B030D-6E8A-4147-A177-3AD203B41FA5}">
                      <a16:colId xmlns:a16="http://schemas.microsoft.com/office/drawing/2014/main" val="20002"/>
                    </a:ext>
                  </a:extLst>
                </a:gridCol>
                <a:gridCol w="1916505">
                  <a:extLst>
                    <a:ext uri="{9D8B030D-6E8A-4147-A177-3AD203B41FA5}">
                      <a16:colId xmlns:a16="http://schemas.microsoft.com/office/drawing/2014/main" val="20003"/>
                    </a:ext>
                  </a:extLst>
                </a:gridCol>
                <a:gridCol w="2001829">
                  <a:extLst>
                    <a:ext uri="{9D8B030D-6E8A-4147-A177-3AD203B41FA5}">
                      <a16:colId xmlns:a16="http://schemas.microsoft.com/office/drawing/2014/main" val="20004"/>
                    </a:ext>
                  </a:extLst>
                </a:gridCol>
              </a:tblGrid>
              <a:tr h="714206">
                <a:tc>
                  <a:txBody>
                    <a:bodyPr/>
                    <a:lstStyle/>
                    <a:p>
                      <a:pPr marL="0" marR="0">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Year of Publication</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Author Name</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Title of the Paper</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Merits</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Demerits</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755219">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2020</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Yulan Guo</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Hanyun Wang</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Qingyong Hu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Hai Liu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Li Liu</a:t>
                      </a:r>
                    </a:p>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Mohammed Bennamoun</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Deep learning for 3D Point clouds</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A promising solution is to address the raw point clouds with the </a:t>
                      </a:r>
                      <a:r>
                        <a:rPr lang="en-US" sz="1400" dirty="0" err="1">
                          <a:solidFill>
                            <a:schemeClr val="tx1"/>
                          </a:solidFill>
                          <a:effectLst/>
                          <a:latin typeface="Times New Roman" panose="02020603050405020304" pitchFamily="18" charset="0"/>
                          <a:cs typeface="Times New Roman" panose="02020603050405020304" pitchFamily="18" charset="0"/>
                        </a:rPr>
                        <a:t>ConvNets</a:t>
                      </a:r>
                      <a:r>
                        <a:rPr lang="en-US" sz="1400" dirty="0">
                          <a:solidFill>
                            <a:schemeClr val="tx1"/>
                          </a:solidFill>
                          <a:effectLst/>
                          <a:latin typeface="Times New Roman" panose="02020603050405020304" pitchFamily="18" charset="0"/>
                          <a:cs typeface="Times New Roman" panose="02020603050405020304" pitchFamily="18" charset="0"/>
                        </a:rPr>
                        <a:t>. Since </a:t>
                      </a:r>
                      <a:r>
                        <a:rPr lang="en-US" sz="1400" dirty="0" err="1">
                          <a:solidFill>
                            <a:schemeClr val="tx1"/>
                          </a:solidFill>
                          <a:effectLst/>
                          <a:latin typeface="Times New Roman" panose="02020603050405020304" pitchFamily="18" charset="0"/>
                          <a:cs typeface="Times New Roman" panose="02020603050405020304" pitchFamily="18" charset="0"/>
                        </a:rPr>
                        <a:t>ConvNets</a:t>
                      </a:r>
                      <a:r>
                        <a:rPr lang="en-US" sz="1400" dirty="0">
                          <a:solidFill>
                            <a:schemeClr val="tx1"/>
                          </a:solidFill>
                          <a:effectLst/>
                          <a:latin typeface="Times New Roman" panose="02020603050405020304" pitchFamily="18" charset="0"/>
                          <a:cs typeface="Times New Roman" panose="02020603050405020304" pitchFamily="18" charset="0"/>
                        </a:rPr>
                        <a:t> has the advantage of overlapping during convolutional operation may benefit the future</a:t>
                      </a:r>
                      <a:endParaRPr lang="en-US" sz="14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solidFill>
                            <a:schemeClr val="tx1"/>
                          </a:solidFill>
                          <a:effectLst/>
                          <a:latin typeface="Times New Roman" panose="02020603050405020304" pitchFamily="18" charset="0"/>
                          <a:cs typeface="Times New Roman" panose="02020603050405020304" pitchFamily="18" charset="0"/>
                        </a:rPr>
                        <a:t>It is very expensive and it has included some challenges  to over it the irregular network connection will reduce the performance</a:t>
                      </a:r>
                      <a:endParaRPr lang="en-US" sz="14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3742">
                <a:tc gridSpan="5">
                  <a:txBody>
                    <a:bodyPr/>
                    <a:lstStyle/>
                    <a:p>
                      <a:pPr marL="0" marR="0">
                        <a:lnSpc>
                          <a:spcPct val="115000"/>
                        </a:lnSpc>
                        <a:spcBef>
                          <a:spcPts val="0"/>
                        </a:spcBef>
                        <a:spcAft>
                          <a:spcPts val="0"/>
                        </a:spcAft>
                      </a:pPr>
                      <a:r>
                        <a:rPr lang="en-US" sz="14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https://www.ncbi.nlm.nih.gov/pmc/articles/PMC6806315/#!po=44.5652</a:t>
                      </a:r>
                      <a:endParaRPr lang="en-US" sz="14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533400" y="609601"/>
            <a:ext cx="3581400" cy="461665"/>
          </a:xfrm>
          <a:prstGeom prst="rect">
            <a:avLst/>
          </a:prstGeom>
        </p:spPr>
        <p:txBody>
          <a:bodyPr wrap="square">
            <a:spAutoFit/>
          </a:bodyPr>
          <a:lstStyle/>
          <a:p>
            <a:r>
              <a:rPr lang="en-US" sz="2400" b="1" dirty="0">
                <a:solidFill>
                  <a:srgbClr val="7030A0"/>
                </a:solidFill>
                <a:latin typeface="Times New Roman" panose="02020603050405020304" pitchFamily="18" charset="0"/>
                <a:cs typeface="Times New Roman" panose="02020603050405020304" pitchFamily="18" charset="0"/>
              </a:rPr>
              <a:t>LITERATURE SURVEY</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fld id="{7BBEB978-E008-4D78-B818-1BEFEBC5432E}" type="slidenum">
              <a:rPr lang="en-US" smtClean="0"/>
              <a:t>3</a:t>
            </a:fld>
            <a:endParaRPr lang="en-US"/>
          </a:p>
        </p:txBody>
      </p:sp>
    </p:spTree>
    <p:extLst>
      <p:ext uri="{BB962C8B-B14F-4D97-AF65-F5344CB8AC3E}">
        <p14:creationId xmlns:p14="http://schemas.microsoft.com/office/powerpoint/2010/main" val="68523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CEC9A17-F749-4D34-B2F5-BC839391D8D4}"/>
              </a:ext>
            </a:extLst>
          </p:cNvPr>
          <p:cNvSpPr txBox="1">
            <a:spLocks/>
          </p:cNvSpPr>
          <p:nvPr/>
        </p:nvSpPr>
        <p:spPr>
          <a:xfrm>
            <a:off x="1466850" y="618518"/>
            <a:ext cx="6270410" cy="483591"/>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400" dirty="0">
                <a:solidFill>
                  <a:srgbClr val="0070C0"/>
                </a:solidFill>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anose="02020603050405020304" pitchFamily="18" charset="0"/>
                <a:cs typeface="Times New Roman" panose="02020603050405020304" pitchFamily="18" charset="0"/>
              </a:rPr>
              <a:t>SCREENSHOTS :</a:t>
            </a:r>
            <a:endParaRPr lang="en-IN" sz="24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FE281A9F-E394-4DA7-AC43-3543DF28CAD4}"/>
              </a:ext>
            </a:extLst>
          </p:cNvPr>
          <p:cNvSpPr txBox="1">
            <a:spLocks/>
          </p:cNvSpPr>
          <p:nvPr/>
        </p:nvSpPr>
        <p:spPr>
          <a:xfrm>
            <a:off x="1127465" y="1402672"/>
            <a:ext cx="6492536" cy="3855128"/>
          </a:xfrm>
          <a:prstGeom prst="rect">
            <a:avLst/>
          </a:prstGeom>
        </p:spPr>
        <p:txBody>
          <a:bodyPr>
            <a:normAutofit/>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b="1" dirty="0">
                <a:solidFill>
                  <a:srgbClr val="7030A0"/>
                </a:solidFill>
                <a:latin typeface="Times New Roman" panose="02020603050405020304" pitchFamily="18" charset="0"/>
                <a:ea typeface="Times New Roman" panose="02020603050405020304" pitchFamily="18" charset="0"/>
              </a:rPr>
              <a:t>INPUT IMAGES : </a:t>
            </a:r>
            <a:endParaRPr lang="en-IN" dirty="0">
              <a:solidFill>
                <a:srgbClr val="7030A0"/>
              </a:solidFill>
              <a:latin typeface="Times New Roman" panose="02020603050405020304" pitchFamily="18" charset="0"/>
              <a:ea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endParaRPr lang="en-IN" dirty="0"/>
          </a:p>
          <a:p>
            <a:pPr marL="0" indent="0">
              <a:buFont typeface="Wingdings" pitchFamily="2" charset="2"/>
              <a:buNone/>
            </a:pPr>
            <a:r>
              <a:rPr lang="en-IN" dirty="0"/>
              <a:t>                          </a:t>
            </a:r>
          </a:p>
          <a:p>
            <a:pPr marL="0" indent="0">
              <a:buFont typeface="Wingdings" pitchFamily="2" charset="2"/>
              <a:buNone/>
            </a:pPr>
            <a:r>
              <a:rPr lang="en-IN" dirty="0"/>
              <a:t>                                         </a:t>
            </a:r>
            <a:r>
              <a:rPr lang="en-US" dirty="0">
                <a:latin typeface="Times New Roman" panose="02020603050405020304" pitchFamily="18" charset="0"/>
                <a:ea typeface="Times New Roman" panose="02020603050405020304" pitchFamily="18" charset="0"/>
              </a:rPr>
              <a:t>Figure: A1.1   PROJECT SETUP</a:t>
            </a:r>
            <a:endParaRPr lang="en-IN" dirty="0"/>
          </a:p>
        </p:txBody>
      </p:sp>
      <p:pic>
        <p:nvPicPr>
          <p:cNvPr id="5" name="Picture 4">
            <a:extLst>
              <a:ext uri="{FF2B5EF4-FFF2-40B4-BE49-F238E27FC236}">
                <a16:creationId xmlns:a16="http://schemas.microsoft.com/office/drawing/2014/main" id="{D7F17B53-8D5D-425B-ADA4-2ED9AE90560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66414" y="1848582"/>
            <a:ext cx="6772686" cy="4182082"/>
          </a:xfrm>
          <a:prstGeom prst="rect">
            <a:avLst/>
          </a:prstGeom>
        </p:spPr>
      </p:pic>
      <p:sp>
        <p:nvSpPr>
          <p:cNvPr id="6" name="Rectangle 5"/>
          <p:cNvSpPr/>
          <p:nvPr/>
        </p:nvSpPr>
        <p:spPr>
          <a:xfrm rot="10800000" flipV="1">
            <a:off x="3124200" y="5578733"/>
            <a:ext cx="2667000" cy="923330"/>
          </a:xfrm>
          <a:prstGeom prst="rect">
            <a:avLst/>
          </a:prstGeom>
        </p:spPr>
        <p:txBody>
          <a:bodyPr wrap="square">
            <a:spAutoFit/>
          </a:bodyPr>
          <a:lstStyle/>
          <a:p>
            <a:pPr algn="ctr"/>
            <a:endParaRPr lang="en-US" b="1" dirty="0">
              <a:latin typeface="Times New Roman" panose="02020603050405020304" pitchFamily="18" charset="0"/>
              <a:ea typeface="Times New Roman" panose="02020603050405020304" pitchFamily="18" charset="0"/>
            </a:endParaRPr>
          </a:p>
          <a:p>
            <a:pPr algn="ctr"/>
            <a:endParaRPr lang="en-US" b="1" dirty="0">
              <a:latin typeface="Times New Roman" panose="02020603050405020304" pitchFamily="18" charset="0"/>
              <a:ea typeface="Times New Roman" panose="02020603050405020304" pitchFamily="18" charset="0"/>
            </a:endParaRPr>
          </a:p>
          <a:p>
            <a:pPr algn="ctr"/>
            <a:r>
              <a:rPr lang="en-US" b="1" dirty="0">
                <a:latin typeface="Times New Roman" panose="02020603050405020304" pitchFamily="18" charset="0"/>
                <a:ea typeface="Times New Roman" panose="02020603050405020304" pitchFamily="18" charset="0"/>
              </a:rPr>
              <a:t>1 ) Project Setup</a:t>
            </a:r>
            <a:endParaRPr lang="en-US" b="1" dirty="0"/>
          </a:p>
        </p:txBody>
      </p:sp>
      <p:sp>
        <p:nvSpPr>
          <p:cNvPr id="7" name="Slide Number Placeholder 6"/>
          <p:cNvSpPr>
            <a:spLocks noGrp="1"/>
          </p:cNvSpPr>
          <p:nvPr>
            <p:ph type="sldNum" sz="quarter" idx="11"/>
          </p:nvPr>
        </p:nvSpPr>
        <p:spPr/>
        <p:txBody>
          <a:bodyPr/>
          <a:lstStyle/>
          <a:p>
            <a:fld id="{7BBEB978-E008-4D78-B818-1BEFEBC5432E}" type="slidenum">
              <a:rPr lang="en-US" smtClean="0"/>
              <a:t>30</a:t>
            </a:fld>
            <a:endParaRPr lang="en-US"/>
          </a:p>
        </p:txBody>
      </p:sp>
    </p:spTree>
    <p:extLst>
      <p:ext uri="{BB962C8B-B14F-4D97-AF65-F5344CB8AC3E}">
        <p14:creationId xmlns:p14="http://schemas.microsoft.com/office/powerpoint/2010/main" val="709642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6AC4AD3-7263-42CB-9792-E9A436AF9CE3}"/>
              </a:ext>
            </a:extLst>
          </p:cNvPr>
          <p:cNvPicPr>
            <a:picLocks/>
          </p:cNvPicPr>
          <p:nvPr/>
        </p:nvPicPr>
        <p:blipFill>
          <a:blip r:embed="rId2"/>
          <a:srcRect/>
          <a:stretch>
            <a:fillRect/>
          </a:stretch>
        </p:blipFill>
        <p:spPr bwMode="auto">
          <a:xfrm>
            <a:off x="533400" y="447870"/>
            <a:ext cx="8001000" cy="4876800"/>
          </a:xfrm>
          <a:prstGeom prst="rect">
            <a:avLst/>
          </a:prstGeom>
          <a:noFill/>
          <a:ln w="9525">
            <a:noFill/>
            <a:miter lim="800000"/>
            <a:headEnd/>
            <a:tailEnd/>
          </a:ln>
        </p:spPr>
      </p:pic>
      <p:sp>
        <p:nvSpPr>
          <p:cNvPr id="3" name="TextBox 2">
            <a:extLst>
              <a:ext uri="{FF2B5EF4-FFF2-40B4-BE49-F238E27FC236}">
                <a16:creationId xmlns:a16="http://schemas.microsoft.com/office/drawing/2014/main" id="{FF87E65A-DAEB-4E34-A93F-A51618473B35}"/>
              </a:ext>
            </a:extLst>
          </p:cNvPr>
          <p:cNvSpPr txBox="1"/>
          <p:nvPr/>
        </p:nvSpPr>
        <p:spPr>
          <a:xfrm>
            <a:off x="2819400" y="5562600"/>
            <a:ext cx="4038601" cy="369332"/>
          </a:xfrm>
          <a:prstGeom prst="rect">
            <a:avLst/>
          </a:prstGeom>
          <a:noFill/>
        </p:spPr>
        <p:txBody>
          <a:bodyPr wrap="square" rtlCol="0">
            <a:spAutoFit/>
          </a:bodyPr>
          <a:lstStyle/>
          <a:p>
            <a:r>
              <a:rPr lang="en-US" b="1" dirty="0"/>
              <a:t>  </a:t>
            </a:r>
            <a:r>
              <a:rPr lang="en-US" b="1" dirty="0">
                <a:effectLst/>
                <a:latin typeface="Times New Roman" panose="02020603050405020304" pitchFamily="18" charset="0"/>
                <a:ea typeface="Times New Roman" panose="02020603050405020304" pitchFamily="18" charset="0"/>
              </a:rPr>
              <a:t> 2) Specifying the Source Code Folder </a:t>
            </a:r>
            <a:endParaRPr lang="en-IN" b="1" dirty="0"/>
          </a:p>
        </p:txBody>
      </p:sp>
      <p:sp>
        <p:nvSpPr>
          <p:cNvPr id="4" name="Slide Number Placeholder 3"/>
          <p:cNvSpPr>
            <a:spLocks noGrp="1"/>
          </p:cNvSpPr>
          <p:nvPr>
            <p:ph type="sldNum" sz="quarter" idx="11"/>
          </p:nvPr>
        </p:nvSpPr>
        <p:spPr/>
        <p:txBody>
          <a:bodyPr/>
          <a:lstStyle/>
          <a:p>
            <a:fld id="{7BBEB978-E008-4D78-B818-1BEFEBC5432E}" type="slidenum">
              <a:rPr lang="en-US" smtClean="0"/>
              <a:t>31</a:t>
            </a:fld>
            <a:endParaRPr lang="en-US"/>
          </a:p>
        </p:txBody>
      </p:sp>
    </p:spTree>
    <p:extLst>
      <p:ext uri="{BB962C8B-B14F-4D97-AF65-F5344CB8AC3E}">
        <p14:creationId xmlns:p14="http://schemas.microsoft.com/office/powerpoint/2010/main" val="320398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B9CCF8-A376-427A-BEA7-42BB11365493}"/>
              </a:ext>
            </a:extLst>
          </p:cNvPr>
          <p:cNvSpPr txBox="1"/>
          <p:nvPr/>
        </p:nvSpPr>
        <p:spPr>
          <a:xfrm>
            <a:off x="2769833" y="5486400"/>
            <a:ext cx="3554767" cy="369332"/>
          </a:xfrm>
          <a:prstGeom prst="rect">
            <a:avLst/>
          </a:prstGeom>
          <a:noFill/>
        </p:spPr>
        <p:txBody>
          <a:bodyPr wrap="square" rtlCol="0">
            <a:spAutoFit/>
          </a:bodyPr>
          <a:lstStyle/>
          <a:p>
            <a:pPr algn="ctr"/>
            <a:r>
              <a:rPr lang="en-US" b="1" dirty="0">
                <a:effectLst/>
                <a:latin typeface="Times New Roman" panose="02020603050405020304" pitchFamily="18" charset="0"/>
                <a:ea typeface="Times New Roman" panose="02020603050405020304" pitchFamily="18" charset="0"/>
              </a:rPr>
              <a:t>3) Source Code </a:t>
            </a:r>
            <a:endParaRPr lang="en-IN" b="1" dirty="0"/>
          </a:p>
        </p:txBody>
      </p:sp>
      <p:sp>
        <p:nvSpPr>
          <p:cNvPr id="4" name="Slide Number Placeholder 3"/>
          <p:cNvSpPr>
            <a:spLocks noGrp="1"/>
          </p:cNvSpPr>
          <p:nvPr>
            <p:ph type="sldNum" sz="quarter" idx="11"/>
          </p:nvPr>
        </p:nvSpPr>
        <p:spPr/>
        <p:txBody>
          <a:bodyPr/>
          <a:lstStyle/>
          <a:p>
            <a:fld id="{7BBEB978-E008-4D78-B818-1BEFEBC5432E}" type="slidenum">
              <a:rPr lang="en-US" smtClean="0"/>
              <a:t>32</a:t>
            </a:fld>
            <a:endParaRPr lang="en-US"/>
          </a:p>
        </p:txBody>
      </p:sp>
      <p:pic>
        <p:nvPicPr>
          <p:cNvPr id="6" name="Picture 5">
            <a:extLst>
              <a:ext uri="{FF2B5EF4-FFF2-40B4-BE49-F238E27FC236}">
                <a16:creationId xmlns:a16="http://schemas.microsoft.com/office/drawing/2014/main" id="{061BF584-AE77-4150-BFCD-38EBB26E0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47869"/>
            <a:ext cx="8153400" cy="4836456"/>
          </a:xfrm>
          <a:prstGeom prst="rect">
            <a:avLst/>
          </a:prstGeom>
        </p:spPr>
      </p:pic>
    </p:spTree>
    <p:extLst>
      <p:ext uri="{BB962C8B-B14F-4D97-AF65-F5344CB8AC3E}">
        <p14:creationId xmlns:p14="http://schemas.microsoft.com/office/powerpoint/2010/main" val="991828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3833E691-652C-494B-B483-EC66E89E43BD}"/>
              </a:ext>
            </a:extLst>
          </p:cNvPr>
          <p:cNvPicPr>
            <a:picLocks/>
          </p:cNvPicPr>
          <p:nvPr/>
        </p:nvPicPr>
        <p:blipFill>
          <a:blip r:embed="rId2"/>
          <a:srcRect/>
          <a:stretch>
            <a:fillRect/>
          </a:stretch>
        </p:blipFill>
        <p:spPr bwMode="auto">
          <a:xfrm>
            <a:off x="1066801" y="685800"/>
            <a:ext cx="7162800" cy="4876800"/>
          </a:xfrm>
          <a:prstGeom prst="rect">
            <a:avLst/>
          </a:prstGeom>
          <a:noFill/>
          <a:ln w="9525">
            <a:noFill/>
            <a:miter lim="800000"/>
            <a:headEnd/>
            <a:tailEnd/>
          </a:ln>
        </p:spPr>
      </p:pic>
      <p:sp>
        <p:nvSpPr>
          <p:cNvPr id="3" name="TextBox 2">
            <a:extLst>
              <a:ext uri="{FF2B5EF4-FFF2-40B4-BE49-F238E27FC236}">
                <a16:creationId xmlns:a16="http://schemas.microsoft.com/office/drawing/2014/main" id="{EA177965-2BA4-431B-82D1-393FC0F444CB}"/>
              </a:ext>
            </a:extLst>
          </p:cNvPr>
          <p:cNvSpPr txBox="1"/>
          <p:nvPr/>
        </p:nvSpPr>
        <p:spPr>
          <a:xfrm>
            <a:off x="3352801" y="5943600"/>
            <a:ext cx="2819400" cy="369332"/>
          </a:xfrm>
          <a:prstGeom prst="rect">
            <a:avLst/>
          </a:prstGeom>
          <a:noFill/>
        </p:spPr>
        <p:txBody>
          <a:bodyPr wrap="square" rtlCol="0">
            <a:spAutoFit/>
          </a:bodyPr>
          <a:lstStyle/>
          <a:p>
            <a:r>
              <a:rPr lang="en-US" b="1" dirty="0">
                <a:effectLst/>
                <a:latin typeface="Times New Roman" panose="02020603050405020304" pitchFamily="18" charset="0"/>
                <a:ea typeface="Times New Roman" panose="02020603050405020304" pitchFamily="18" charset="0"/>
              </a:rPr>
              <a:t>     4) Image Selection</a:t>
            </a:r>
            <a:endParaRPr lang="en-IN" b="1" dirty="0"/>
          </a:p>
        </p:txBody>
      </p:sp>
      <p:sp>
        <p:nvSpPr>
          <p:cNvPr id="4" name="Slide Number Placeholder 3"/>
          <p:cNvSpPr>
            <a:spLocks noGrp="1"/>
          </p:cNvSpPr>
          <p:nvPr>
            <p:ph type="sldNum" sz="quarter" idx="11"/>
          </p:nvPr>
        </p:nvSpPr>
        <p:spPr/>
        <p:txBody>
          <a:bodyPr/>
          <a:lstStyle/>
          <a:p>
            <a:fld id="{7BBEB978-E008-4D78-B818-1BEFEBC5432E}" type="slidenum">
              <a:rPr lang="en-US" smtClean="0"/>
              <a:t>33</a:t>
            </a:fld>
            <a:endParaRPr lang="en-US"/>
          </a:p>
        </p:txBody>
      </p:sp>
    </p:spTree>
    <p:extLst>
      <p:ext uri="{BB962C8B-B14F-4D97-AF65-F5344CB8AC3E}">
        <p14:creationId xmlns:p14="http://schemas.microsoft.com/office/powerpoint/2010/main" val="3850636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F93FC-0A20-436C-B9BF-EBBEF8BE698D}"/>
              </a:ext>
            </a:extLst>
          </p:cNvPr>
          <p:cNvSpPr>
            <a:spLocks noGrp="1"/>
          </p:cNvSpPr>
          <p:nvPr>
            <p:ph type="sldNum" sz="quarter" idx="11"/>
          </p:nvPr>
        </p:nvSpPr>
        <p:spPr/>
        <p:txBody>
          <a:bodyPr/>
          <a:lstStyle/>
          <a:p>
            <a:fld id="{7BBEB978-E008-4D78-B818-1BEFEBC5432E}" type="slidenum">
              <a:rPr lang="en-US" smtClean="0"/>
              <a:t>34</a:t>
            </a:fld>
            <a:endParaRPr lang="en-US"/>
          </a:p>
        </p:txBody>
      </p:sp>
      <p:pic>
        <p:nvPicPr>
          <p:cNvPr id="4" name="Picture 3">
            <a:extLst>
              <a:ext uri="{FF2B5EF4-FFF2-40B4-BE49-F238E27FC236}">
                <a16:creationId xmlns:a16="http://schemas.microsoft.com/office/drawing/2014/main" id="{4427BA22-8B2C-4A07-8467-E0DCE35F7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9200"/>
            <a:ext cx="8153400" cy="4696213"/>
          </a:xfrm>
          <a:prstGeom prst="rect">
            <a:avLst/>
          </a:prstGeom>
        </p:spPr>
      </p:pic>
      <p:sp>
        <p:nvSpPr>
          <p:cNvPr id="7" name="TextBox 6">
            <a:extLst>
              <a:ext uri="{FF2B5EF4-FFF2-40B4-BE49-F238E27FC236}">
                <a16:creationId xmlns:a16="http://schemas.microsoft.com/office/drawing/2014/main" id="{196CEABE-DA61-4482-9192-8EEC1E5A6CC4}"/>
              </a:ext>
            </a:extLst>
          </p:cNvPr>
          <p:cNvSpPr txBox="1"/>
          <p:nvPr/>
        </p:nvSpPr>
        <p:spPr>
          <a:xfrm>
            <a:off x="457200" y="509105"/>
            <a:ext cx="4572000" cy="369332"/>
          </a:xfrm>
          <a:prstGeom prst="rect">
            <a:avLst/>
          </a:prstGeom>
          <a:noFill/>
        </p:spPr>
        <p:txBody>
          <a:bodyPr wrap="square">
            <a:spAutoFit/>
          </a:bodyPr>
          <a:lstStyle/>
          <a:p>
            <a:r>
              <a:rPr lang="en-US" sz="1800" b="1" dirty="0">
                <a:solidFill>
                  <a:srgbClr val="7030A0"/>
                </a:solidFill>
                <a:latin typeface="Times New Roman" panose="02020603050405020304" pitchFamily="18" charset="0"/>
                <a:cs typeface="Times New Roman" panose="02020603050405020304" pitchFamily="18" charset="0"/>
              </a:rPr>
              <a:t>OUTPUT IMAGES </a:t>
            </a:r>
            <a:r>
              <a:rPr lang="en-US" sz="1800" b="1" dirty="0">
                <a:solidFill>
                  <a:srgbClr val="7030A0"/>
                </a:solidFill>
              </a:rPr>
              <a:t>:</a:t>
            </a:r>
            <a:endParaRPr lang="en-IN" dirty="0"/>
          </a:p>
        </p:txBody>
      </p:sp>
    </p:spTree>
    <p:extLst>
      <p:ext uri="{BB962C8B-B14F-4D97-AF65-F5344CB8AC3E}">
        <p14:creationId xmlns:p14="http://schemas.microsoft.com/office/powerpoint/2010/main" val="3622411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10CC18-87BF-4462-986B-025CD1D6079D}"/>
              </a:ext>
            </a:extLst>
          </p:cNvPr>
          <p:cNvSpPr>
            <a:spLocks noGrp="1"/>
          </p:cNvSpPr>
          <p:nvPr>
            <p:ph type="sldNum" sz="quarter" idx="11"/>
          </p:nvPr>
        </p:nvSpPr>
        <p:spPr/>
        <p:txBody>
          <a:bodyPr/>
          <a:lstStyle/>
          <a:p>
            <a:fld id="{7BBEB978-E008-4D78-B818-1BEFEBC5432E}" type="slidenum">
              <a:rPr lang="en-US" smtClean="0"/>
              <a:t>35</a:t>
            </a:fld>
            <a:endParaRPr lang="en-US"/>
          </a:p>
        </p:txBody>
      </p:sp>
      <p:pic>
        <p:nvPicPr>
          <p:cNvPr id="4" name="Picture 3">
            <a:extLst>
              <a:ext uri="{FF2B5EF4-FFF2-40B4-BE49-F238E27FC236}">
                <a16:creationId xmlns:a16="http://schemas.microsoft.com/office/drawing/2014/main" id="{39DA6F7C-1DE3-4034-8592-750A8A29E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82182"/>
            <a:ext cx="8458200" cy="4893636"/>
          </a:xfrm>
          <a:prstGeom prst="rect">
            <a:avLst/>
          </a:prstGeom>
        </p:spPr>
      </p:pic>
    </p:spTree>
    <p:extLst>
      <p:ext uri="{BB962C8B-B14F-4D97-AF65-F5344CB8AC3E}">
        <p14:creationId xmlns:p14="http://schemas.microsoft.com/office/powerpoint/2010/main" val="2728814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6FEBFF-5567-435E-9FD5-6361042AE8B6}"/>
              </a:ext>
            </a:extLst>
          </p:cNvPr>
          <p:cNvSpPr>
            <a:spLocks noGrp="1"/>
          </p:cNvSpPr>
          <p:nvPr>
            <p:ph type="sldNum" sz="quarter" idx="11"/>
          </p:nvPr>
        </p:nvSpPr>
        <p:spPr/>
        <p:txBody>
          <a:bodyPr/>
          <a:lstStyle/>
          <a:p>
            <a:fld id="{7BBEB978-E008-4D78-B818-1BEFEBC5432E}" type="slidenum">
              <a:rPr lang="en-US" smtClean="0"/>
              <a:t>36</a:t>
            </a:fld>
            <a:endParaRPr lang="en-US"/>
          </a:p>
        </p:txBody>
      </p:sp>
      <p:pic>
        <p:nvPicPr>
          <p:cNvPr id="4" name="Picture 3">
            <a:extLst>
              <a:ext uri="{FF2B5EF4-FFF2-40B4-BE49-F238E27FC236}">
                <a16:creationId xmlns:a16="http://schemas.microsoft.com/office/drawing/2014/main" id="{3A9C2D02-37AF-46EF-8D75-B5D60E7FA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93627"/>
            <a:ext cx="8229600" cy="4870746"/>
          </a:xfrm>
          <a:prstGeom prst="rect">
            <a:avLst/>
          </a:prstGeom>
        </p:spPr>
      </p:pic>
    </p:spTree>
    <p:extLst>
      <p:ext uri="{BB962C8B-B14F-4D97-AF65-F5344CB8AC3E}">
        <p14:creationId xmlns:p14="http://schemas.microsoft.com/office/powerpoint/2010/main" val="106178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66A9-F3B0-49B5-957F-799331BAC4E3}"/>
              </a:ext>
            </a:extLst>
          </p:cNvPr>
          <p:cNvSpPr txBox="1">
            <a:spLocks/>
          </p:cNvSpPr>
          <p:nvPr/>
        </p:nvSpPr>
        <p:spPr>
          <a:xfrm>
            <a:off x="1066801" y="609600"/>
            <a:ext cx="5638799" cy="533400"/>
          </a:xfrm>
          <a:prstGeom prst="rect">
            <a:avLst/>
          </a:prstGeom>
        </p:spPr>
        <p:txBody>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endParaRPr lang="en-IN" sz="2000" b="1" dirty="0">
              <a:solidFill>
                <a:srgbClr val="7030A0"/>
              </a:solidFill>
            </a:endParaRPr>
          </a:p>
        </p:txBody>
      </p:sp>
      <p:pic>
        <p:nvPicPr>
          <p:cNvPr id="3" name="Content Placeholder 3">
            <a:extLst>
              <a:ext uri="{FF2B5EF4-FFF2-40B4-BE49-F238E27FC236}">
                <a16:creationId xmlns:a16="http://schemas.microsoft.com/office/drawing/2014/main" id="{C0A729E9-76C9-4FE4-BC36-C06227383602}"/>
              </a:ext>
            </a:extLst>
          </p:cNvPr>
          <p:cNvPicPr>
            <a:picLocks/>
          </p:cNvPicPr>
          <p:nvPr/>
        </p:nvPicPr>
        <p:blipFill>
          <a:blip r:embed="rId2" cstate="print"/>
          <a:srcRect/>
          <a:stretch>
            <a:fillRect/>
          </a:stretch>
        </p:blipFill>
        <p:spPr bwMode="auto">
          <a:xfrm>
            <a:off x="381000" y="914400"/>
            <a:ext cx="8382000" cy="533400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fld id="{7BBEB978-E008-4D78-B818-1BEFEBC5432E}" type="slidenum">
              <a:rPr lang="en-US" smtClean="0"/>
              <a:t>37</a:t>
            </a:fld>
            <a:endParaRPr lang="en-US"/>
          </a:p>
        </p:txBody>
      </p:sp>
    </p:spTree>
    <p:extLst>
      <p:ext uri="{BB962C8B-B14F-4D97-AF65-F5344CB8AC3E}">
        <p14:creationId xmlns:p14="http://schemas.microsoft.com/office/powerpoint/2010/main" val="224319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7BBEB978-E008-4D78-B818-1BEFEBC5432E}" type="slidenum">
              <a:rPr lang="en-US" smtClean="0"/>
              <a:t>38</a:t>
            </a:fld>
            <a:endParaRPr lang="en-US"/>
          </a:p>
        </p:txBody>
      </p:sp>
      <p:sp>
        <p:nvSpPr>
          <p:cNvPr id="3" name="Rectangle 2"/>
          <p:cNvSpPr/>
          <p:nvPr/>
        </p:nvSpPr>
        <p:spPr>
          <a:xfrm>
            <a:off x="152400" y="762000"/>
            <a:ext cx="6394885" cy="461665"/>
          </a:xfrm>
          <a:prstGeom prst="rect">
            <a:avLst/>
          </a:prstGeom>
        </p:spPr>
        <p:txBody>
          <a:bodyPr wrap="square">
            <a:spAutoFit/>
          </a:bodyPr>
          <a:lstStyle/>
          <a:p>
            <a:r>
              <a:rPr lang="en-US" sz="2400" b="1" dirty="0">
                <a:solidFill>
                  <a:srgbClr val="7030A0"/>
                </a:solidFill>
                <a:latin typeface="Times New Roman" panose="02020603050405020304" pitchFamily="18" charset="0"/>
                <a:cs typeface="Times New Roman" panose="02020603050405020304" pitchFamily="18" charset="0"/>
              </a:rPr>
              <a:t>PUBLICATION DETAILS</a:t>
            </a:r>
          </a:p>
        </p:txBody>
      </p:sp>
      <p:sp>
        <p:nvSpPr>
          <p:cNvPr id="4" name="Rectangle 3"/>
          <p:cNvSpPr/>
          <p:nvPr/>
        </p:nvSpPr>
        <p:spPr>
          <a:xfrm>
            <a:off x="152400" y="1752600"/>
            <a:ext cx="8991600" cy="2308324"/>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Published in: </a:t>
            </a:r>
            <a:r>
              <a:rPr lang="en-US" sz="2400" dirty="0">
                <a:latin typeface="Times New Roman" panose="02020603050405020304" pitchFamily="18" charset="0"/>
                <a:cs typeface="Times New Roman" panose="02020603050405020304" pitchFamily="18" charset="0"/>
              </a:rPr>
              <a:t>IJCRT </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Journal Name</a:t>
            </a:r>
            <a:r>
              <a:rPr lang="en-US" sz="2400" dirty="0">
                <a:latin typeface="Times New Roman" panose="02020603050405020304" pitchFamily="18" charset="0"/>
                <a:cs typeface="Times New Roman" panose="02020603050405020304" pitchFamily="18" charset="0"/>
              </a:rPr>
              <a:t>: International Journal of Creative Research Thoughts. </a:t>
            </a:r>
            <a:r>
              <a:rPr lang="en-US" sz="2400" b="1" dirty="0">
                <a:latin typeface="Times New Roman" panose="02020603050405020304" pitchFamily="18" charset="0"/>
                <a:cs typeface="Times New Roman" panose="02020603050405020304" pitchFamily="18" charset="0"/>
              </a:rPr>
              <a:t>Volume</a:t>
            </a:r>
            <a:r>
              <a:rPr lang="en-US" sz="2400" dirty="0">
                <a:latin typeface="Times New Roman" panose="02020603050405020304" pitchFamily="18" charset="0"/>
                <a:cs typeface="Times New Roman" panose="02020603050405020304" pitchFamily="18" charset="0"/>
              </a:rPr>
              <a:t>: Volume 9 </a:t>
            </a:r>
          </a:p>
          <a:p>
            <a:r>
              <a:rPr lang="en-US" sz="2400" b="1" dirty="0">
                <a:latin typeface="Times New Roman" panose="02020603050405020304" pitchFamily="18" charset="0"/>
                <a:cs typeface="Times New Roman" panose="02020603050405020304" pitchFamily="18" charset="0"/>
              </a:rPr>
              <a:t>Issue</a:t>
            </a:r>
            <a:r>
              <a:rPr lang="en-US" sz="2400" dirty="0">
                <a:latin typeface="Times New Roman" panose="02020603050405020304" pitchFamily="18" charset="0"/>
                <a:cs typeface="Times New Roman" panose="02020603050405020304" pitchFamily="18" charset="0"/>
              </a:rPr>
              <a:t>: Issue 4, April 2021.</a:t>
            </a:r>
          </a:p>
          <a:p>
            <a:r>
              <a:rPr lang="en-US" sz="2400" b="1" dirty="0">
                <a:latin typeface="Times New Roman" panose="02020603050405020304" pitchFamily="18" charset="0"/>
                <a:cs typeface="Times New Roman" panose="02020603050405020304" pitchFamily="18" charset="0"/>
              </a:rPr>
              <a:t>Link</a:t>
            </a:r>
            <a:r>
              <a:rPr lang="en-US" sz="2400" dirty="0">
                <a:latin typeface="Times New Roman" panose="02020603050405020304" pitchFamily="18" charset="0"/>
                <a:cs typeface="Times New Roman" panose="02020603050405020304" pitchFamily="18" charset="0"/>
              </a:rPr>
              <a:t>: https://ijcrt.org/track.php?r_id=205584</a:t>
            </a:r>
          </a:p>
        </p:txBody>
      </p:sp>
    </p:spTree>
    <p:extLst>
      <p:ext uri="{BB962C8B-B14F-4D97-AF65-F5344CB8AC3E}">
        <p14:creationId xmlns:p14="http://schemas.microsoft.com/office/powerpoint/2010/main" val="2662495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85800" y="1143001"/>
            <a:ext cx="8001000" cy="4864291"/>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 new class of methods is proposed to aim at 2D-to-3D image conversion that is based on the radically different approach of learning from examples. One method that is proposed is based on learning a point mapping from local image attributes to scene-depth.</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 other method is based on globally estimating the entire depth field of a query directly from a repository of image + depth pairs using nearest-neighbor-based regression. It objectively validates the algorithms’ performance against state-of-the-art algorithms.</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While the local method was outperformed by other algorithms, it is extremely fast as it is, basically, based on table look-up. </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However, the global method performed better than the state-of-the-art algorithms in terms of cumulative performance across two datasets and two testing methods, and has done so at a fraction of CPU time. </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p:txBody>
      </p:sp>
      <p:sp>
        <p:nvSpPr>
          <p:cNvPr id="3" name="Title 2"/>
          <p:cNvSpPr txBox="1">
            <a:spLocks/>
          </p:cNvSpPr>
          <p:nvPr/>
        </p:nvSpPr>
        <p:spPr>
          <a:xfrm>
            <a:off x="533400" y="381000"/>
            <a:ext cx="9677400" cy="381000"/>
          </a:xfrm>
          <a:prstGeom prst="rect">
            <a:avLst/>
          </a:prstGeom>
        </p:spPr>
        <p:txBody>
          <a:bodyPr>
            <a:normAutofit fontScale="92500" lnSpcReduction="20000"/>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sz="2400" b="1" dirty="0">
                <a:solidFill>
                  <a:srgbClr val="7030A0"/>
                </a:solidFill>
                <a:latin typeface="Times New Roman" panose="02020603050405020304" pitchFamily="18" charset="0"/>
                <a:cs typeface="Times New Roman" panose="02020603050405020304" pitchFamily="18" charset="0"/>
              </a:rPr>
              <a:t>CONCLUSION</a:t>
            </a:r>
          </a:p>
        </p:txBody>
      </p:sp>
      <p:sp>
        <p:nvSpPr>
          <p:cNvPr id="4" name="Slide Number Placeholder 3"/>
          <p:cNvSpPr>
            <a:spLocks noGrp="1"/>
          </p:cNvSpPr>
          <p:nvPr>
            <p:ph type="sldNum" sz="quarter" idx="11"/>
          </p:nvPr>
        </p:nvSpPr>
        <p:spPr/>
        <p:txBody>
          <a:bodyPr/>
          <a:lstStyle/>
          <a:p>
            <a:fld id="{7BBEB978-E008-4D78-B818-1BEFEBC5432E}" type="slidenum">
              <a:rPr lang="en-US" smtClean="0"/>
              <a:t>39</a:t>
            </a:fld>
            <a:endParaRPr lang="en-US"/>
          </a:p>
        </p:txBody>
      </p:sp>
    </p:spTree>
    <p:extLst>
      <p:ext uri="{BB962C8B-B14F-4D97-AF65-F5344CB8AC3E}">
        <p14:creationId xmlns:p14="http://schemas.microsoft.com/office/powerpoint/2010/main" val="817985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19836147"/>
              </p:ext>
            </p:extLst>
          </p:nvPr>
        </p:nvGraphicFramePr>
        <p:xfrm>
          <a:off x="609600" y="762000"/>
          <a:ext cx="7620000" cy="5181600"/>
        </p:xfrm>
        <a:graphic>
          <a:graphicData uri="http://schemas.openxmlformats.org/drawingml/2006/table">
            <a:tbl>
              <a:tblPr firstRow="1" firstCol="1" bandRow="1">
                <a:tableStyleId>{5C22544A-7EE6-4342-B048-85BDC9FD1C3A}</a:tableStyleId>
              </a:tblPr>
              <a:tblGrid>
                <a:gridCol w="1115373">
                  <a:extLst>
                    <a:ext uri="{9D8B030D-6E8A-4147-A177-3AD203B41FA5}">
                      <a16:colId xmlns:a16="http://schemas.microsoft.com/office/drawing/2014/main" val="20000"/>
                    </a:ext>
                  </a:extLst>
                </a:gridCol>
                <a:gridCol w="1083657">
                  <a:extLst>
                    <a:ext uri="{9D8B030D-6E8A-4147-A177-3AD203B41FA5}">
                      <a16:colId xmlns:a16="http://schemas.microsoft.com/office/drawing/2014/main" val="20001"/>
                    </a:ext>
                  </a:extLst>
                </a:gridCol>
                <a:gridCol w="1230381">
                  <a:extLst>
                    <a:ext uri="{9D8B030D-6E8A-4147-A177-3AD203B41FA5}">
                      <a16:colId xmlns:a16="http://schemas.microsoft.com/office/drawing/2014/main" val="20002"/>
                    </a:ext>
                  </a:extLst>
                </a:gridCol>
                <a:gridCol w="1836140">
                  <a:extLst>
                    <a:ext uri="{9D8B030D-6E8A-4147-A177-3AD203B41FA5}">
                      <a16:colId xmlns:a16="http://schemas.microsoft.com/office/drawing/2014/main" val="20003"/>
                    </a:ext>
                  </a:extLst>
                </a:gridCol>
                <a:gridCol w="2354449">
                  <a:extLst>
                    <a:ext uri="{9D8B030D-6E8A-4147-A177-3AD203B41FA5}">
                      <a16:colId xmlns:a16="http://schemas.microsoft.com/office/drawing/2014/main" val="20004"/>
                    </a:ext>
                  </a:extLst>
                </a:gridCol>
              </a:tblGrid>
              <a:tr h="428182">
                <a:tc>
                  <a:txBody>
                    <a:bodyPr/>
                    <a:lstStyle/>
                    <a:p>
                      <a:pPr marL="0" marR="0">
                        <a:lnSpc>
                          <a:spcPct val="115000"/>
                        </a:lnSpc>
                        <a:spcBef>
                          <a:spcPts val="0"/>
                        </a:spcBef>
                        <a:spcAft>
                          <a:spcPts val="0"/>
                        </a:spcAft>
                      </a:pPr>
                      <a:r>
                        <a:rPr lang="en-US" sz="1200" dirty="0">
                          <a:solidFill>
                            <a:schemeClr val="tx1"/>
                          </a:solidFill>
                          <a:effectLst/>
                        </a:rPr>
                        <a:t>Year of Publication</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a:solidFill>
                            <a:schemeClr val="tx1"/>
                          </a:solidFill>
                          <a:effectLst/>
                        </a:rPr>
                        <a:t>Author Name</a:t>
                      </a:r>
                      <a:endParaRPr lang="en-US" sz="120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a:solidFill>
                            <a:schemeClr val="tx1"/>
                          </a:solidFill>
                          <a:effectLst/>
                        </a:rPr>
                        <a:t>Title of the Paper</a:t>
                      </a:r>
                      <a:endParaRPr lang="en-US" sz="120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Merits</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Demerits</a:t>
                      </a:r>
                      <a:endParaRPr lang="en-US" sz="1200" dirty="0">
                        <a:solidFill>
                          <a:schemeClr val="tx1"/>
                        </a:solidFill>
                        <a:effectLst/>
                        <a:latin typeface="Calibri"/>
                        <a:ea typeface="Calibri"/>
                        <a:cs typeface="Times New Roman"/>
                      </a:endParaRPr>
                    </a:p>
                  </a:txBody>
                  <a:tcPr marL="54486" marR="54486" marT="0" marB="0"/>
                </a:tc>
                <a:extLst>
                  <a:ext uri="{0D108BD9-81ED-4DB2-BD59-A6C34878D82A}">
                    <a16:rowId xmlns:a16="http://schemas.microsoft.com/office/drawing/2014/main" val="10000"/>
                  </a:ext>
                </a:extLst>
              </a:tr>
              <a:tr h="4526209">
                <a:tc>
                  <a:txBody>
                    <a:bodyPr/>
                    <a:lstStyle/>
                    <a:p>
                      <a:pPr marL="0" marR="0" algn="ctr">
                        <a:lnSpc>
                          <a:spcPct val="115000"/>
                        </a:lnSpc>
                        <a:spcBef>
                          <a:spcPts val="0"/>
                        </a:spcBef>
                        <a:spcAft>
                          <a:spcPts val="0"/>
                        </a:spcAft>
                      </a:pPr>
                      <a:r>
                        <a:rPr lang="en-US" sz="1200" dirty="0">
                          <a:solidFill>
                            <a:schemeClr val="tx1"/>
                          </a:solidFill>
                          <a:effectLst/>
                        </a:rPr>
                        <a:t>2019</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US" sz="1200" dirty="0">
                          <a:solidFill>
                            <a:schemeClr val="tx1"/>
                          </a:solidFill>
                          <a:effectLst/>
                        </a:rPr>
                        <a:t>Jiaojiao</a:t>
                      </a:r>
                      <a:r>
                        <a:rPr lang="en-IN" sz="1200" dirty="0">
                          <a:solidFill>
                            <a:schemeClr val="tx1"/>
                          </a:solidFill>
                          <a:effectLst/>
                        </a:rPr>
                        <a:t> Tian</a:t>
                      </a:r>
                      <a:endParaRPr lang="en-US" sz="1200" dirty="0">
                        <a:solidFill>
                          <a:schemeClr val="tx1"/>
                        </a:solidFill>
                        <a:effectLst/>
                      </a:endParaRPr>
                    </a:p>
                    <a:p>
                      <a:pPr marL="0" marR="0" algn="ctr">
                        <a:lnSpc>
                          <a:spcPct val="115000"/>
                        </a:lnSpc>
                        <a:spcBef>
                          <a:spcPts val="0"/>
                        </a:spcBef>
                        <a:spcAft>
                          <a:spcPts val="0"/>
                        </a:spcAft>
                      </a:pPr>
                      <a:r>
                        <a:rPr lang="en-US" sz="1200" dirty="0">
                          <a:solidFill>
                            <a:schemeClr val="tx1"/>
                          </a:solidFill>
                          <a:effectLst/>
                        </a:rPr>
                        <a:t>Yuxing Xie</a:t>
                      </a:r>
                    </a:p>
                    <a:p>
                      <a:pPr marL="0" marR="0">
                        <a:lnSpc>
                          <a:spcPct val="115000"/>
                        </a:lnSpc>
                        <a:spcBef>
                          <a:spcPts val="0"/>
                        </a:spcBef>
                        <a:spcAft>
                          <a:spcPts val="0"/>
                        </a:spcAft>
                      </a:pPr>
                      <a:r>
                        <a:rPr lang="en-US" sz="1200" dirty="0">
                          <a:solidFill>
                            <a:schemeClr val="tx1"/>
                          </a:solidFill>
                          <a:effectLst/>
                        </a:rPr>
                        <a:t>Xiao Xiang Zhu</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gn="ctr">
                        <a:lnSpc>
                          <a:spcPct val="115000"/>
                        </a:lnSpc>
                        <a:spcBef>
                          <a:spcPts val="0"/>
                        </a:spcBef>
                        <a:spcAft>
                          <a:spcPts val="0"/>
                        </a:spcAft>
                      </a:pPr>
                      <a:r>
                        <a:rPr lang="en-IN" sz="1200" dirty="0">
                          <a:solidFill>
                            <a:schemeClr val="tx1"/>
                          </a:solidFill>
                          <a:effectLst/>
                        </a:rPr>
                        <a:t>3D Point Cloud Semantic</a:t>
                      </a:r>
                      <a:endParaRPr lang="en-US" sz="1200" dirty="0">
                        <a:solidFill>
                          <a:schemeClr val="tx1"/>
                        </a:solidFill>
                        <a:effectLst/>
                      </a:endParaRPr>
                    </a:p>
                    <a:p>
                      <a:pPr marL="0" marR="0" algn="ctr">
                        <a:lnSpc>
                          <a:spcPct val="115000"/>
                        </a:lnSpc>
                        <a:spcBef>
                          <a:spcPts val="0"/>
                        </a:spcBef>
                        <a:spcAft>
                          <a:spcPts val="0"/>
                        </a:spcAft>
                      </a:pPr>
                      <a:r>
                        <a:rPr lang="en-IN" sz="1200" dirty="0">
                          <a:solidFill>
                            <a:schemeClr val="tx1"/>
                          </a:solidFill>
                          <a:effectLst/>
                        </a:rPr>
                        <a:t>Segmentation</a:t>
                      </a:r>
                      <a:endParaRPr lang="en-US" sz="1200" dirty="0">
                        <a:solidFill>
                          <a:schemeClr val="tx1"/>
                        </a:solidFill>
                        <a:effectLst/>
                      </a:endParaRP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nSpc>
                          <a:spcPct val="115000"/>
                        </a:lnSpc>
                        <a:spcBef>
                          <a:spcPts val="0"/>
                        </a:spcBef>
                        <a:spcAft>
                          <a:spcPts val="0"/>
                        </a:spcAft>
                      </a:pPr>
                      <a:r>
                        <a:rPr lang="en-US" sz="1200" dirty="0">
                          <a:solidFill>
                            <a:schemeClr val="tx1"/>
                          </a:solidFill>
                          <a:effectLst/>
                        </a:rPr>
                        <a:t> 1. In With color (RGB, multi-spectral) information suitable for large area.</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2.High accuracy suitable for large area not affected by weather</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3. Global data is available compared to ALS complete building façade information middle accuracy not affected by weather.</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tc>
                  <a:txBody>
                    <a:bodyPr/>
                    <a:lstStyle/>
                    <a:p>
                      <a:pPr marL="0" marR="0">
                        <a:lnSpc>
                          <a:spcPct val="115000"/>
                        </a:lnSpc>
                        <a:spcBef>
                          <a:spcPts val="0"/>
                        </a:spcBef>
                        <a:spcAft>
                          <a:spcPts val="0"/>
                        </a:spcAft>
                      </a:pPr>
                      <a:r>
                        <a:rPr lang="en-US" sz="1200" dirty="0">
                          <a:solidFill>
                            <a:schemeClr val="tx1"/>
                          </a:solidFill>
                          <a:effectLst/>
                        </a:rPr>
                        <a:t>1.Influenced by light accuracy depends on available precise camera models image matching algorithms stereo angles image resolution and image quality not suitable for areas or objects without texture such as water or snow-covered regions influenced by shadows in images.</a:t>
                      </a:r>
                    </a:p>
                    <a:p>
                      <a:pPr marL="0" marR="0">
                        <a:lnSpc>
                          <a:spcPct val="115000"/>
                        </a:lnSpc>
                        <a:spcBef>
                          <a:spcPts val="0"/>
                        </a:spcBef>
                        <a:spcAft>
                          <a:spcPts val="0"/>
                        </a:spcAft>
                      </a:pPr>
                      <a:r>
                        <a:rPr lang="en-US" sz="1200" dirty="0">
                          <a:solidFill>
                            <a:schemeClr val="tx1"/>
                          </a:solidFill>
                          <a:effectLst/>
                        </a:rPr>
                        <a:t>2. Expensive affected by mirror reflection long scanning time.</a:t>
                      </a:r>
                    </a:p>
                    <a:p>
                      <a:pPr marL="0" marR="0">
                        <a:lnSpc>
                          <a:spcPct val="115000"/>
                        </a:lnSpc>
                        <a:spcBef>
                          <a:spcPts val="0"/>
                        </a:spcBef>
                        <a:spcAft>
                          <a:spcPts val="0"/>
                        </a:spcAft>
                      </a:pPr>
                      <a:r>
                        <a:rPr lang="en-US" sz="1200" dirty="0">
                          <a:solidFill>
                            <a:schemeClr val="tx1"/>
                          </a:solidFill>
                          <a:effectLst/>
                        </a:rPr>
                        <a:t> </a:t>
                      </a:r>
                    </a:p>
                    <a:p>
                      <a:pPr marL="0" marR="0">
                        <a:lnSpc>
                          <a:spcPct val="115000"/>
                        </a:lnSpc>
                        <a:spcBef>
                          <a:spcPts val="0"/>
                        </a:spcBef>
                        <a:spcAft>
                          <a:spcPts val="0"/>
                        </a:spcAft>
                      </a:pPr>
                      <a:r>
                        <a:rPr lang="en-US" sz="1200" dirty="0">
                          <a:solidFill>
                            <a:schemeClr val="tx1"/>
                          </a:solidFill>
                          <a:effectLst/>
                        </a:rPr>
                        <a:t>3. Close-range limited accuracy.</a:t>
                      </a:r>
                    </a:p>
                    <a:p>
                      <a:pPr marL="0" marR="0">
                        <a:lnSpc>
                          <a:spcPct val="115000"/>
                        </a:lnSpc>
                        <a:spcBef>
                          <a:spcPts val="0"/>
                        </a:spcBef>
                        <a:spcAft>
                          <a:spcPts val="0"/>
                        </a:spcAft>
                      </a:pPr>
                      <a:r>
                        <a:rPr lang="en-IN" sz="1200" dirty="0">
                          <a:solidFill>
                            <a:schemeClr val="tx1"/>
                          </a:solidFill>
                          <a:effectLst/>
                        </a:rPr>
                        <a:t> </a:t>
                      </a:r>
                      <a:endParaRPr lang="en-US" sz="1200" dirty="0">
                        <a:solidFill>
                          <a:schemeClr val="tx1"/>
                        </a:solidFill>
                        <a:effectLst/>
                      </a:endParaRPr>
                    </a:p>
                    <a:p>
                      <a:pPr marL="0" marR="0">
                        <a:lnSpc>
                          <a:spcPct val="115000"/>
                        </a:lnSpc>
                        <a:spcBef>
                          <a:spcPts val="0"/>
                        </a:spcBef>
                        <a:spcAft>
                          <a:spcPts val="0"/>
                        </a:spcAft>
                      </a:pPr>
                      <a:r>
                        <a:rPr lang="en-US" sz="1200" dirty="0">
                          <a:solidFill>
                            <a:schemeClr val="tx1"/>
                          </a:solidFill>
                          <a:effectLst/>
                        </a:rPr>
                        <a:t> </a:t>
                      </a:r>
                    </a:p>
                    <a:p>
                      <a:pPr marL="0" marR="0" algn="ctr">
                        <a:lnSpc>
                          <a:spcPct val="115000"/>
                        </a:lnSpc>
                        <a:spcBef>
                          <a:spcPts val="0"/>
                        </a:spcBef>
                        <a:spcAft>
                          <a:spcPts val="0"/>
                        </a:spcAft>
                      </a:pPr>
                      <a:r>
                        <a:rPr lang="en-US" sz="1200" dirty="0">
                          <a:solidFill>
                            <a:schemeClr val="tx1"/>
                          </a:solidFill>
                          <a:effectLst/>
                        </a:rPr>
                        <a:t> </a:t>
                      </a:r>
                      <a:endParaRPr lang="en-US" sz="1200" dirty="0">
                        <a:solidFill>
                          <a:schemeClr val="tx1"/>
                        </a:solidFill>
                        <a:effectLst/>
                        <a:latin typeface="Calibri"/>
                        <a:ea typeface="Calibri"/>
                        <a:cs typeface="Times New Roman"/>
                      </a:endParaRPr>
                    </a:p>
                  </a:txBody>
                  <a:tcPr marL="54486" marR="54486" marT="0" marB="0"/>
                </a:tc>
                <a:extLst>
                  <a:ext uri="{0D108BD9-81ED-4DB2-BD59-A6C34878D82A}">
                    <a16:rowId xmlns:a16="http://schemas.microsoft.com/office/drawing/2014/main" val="10001"/>
                  </a:ext>
                </a:extLst>
              </a:tr>
              <a:tr h="227209">
                <a:tc gridSpan="5">
                  <a:txBody>
                    <a:bodyPr/>
                    <a:lstStyle/>
                    <a:p>
                      <a:pPr marL="0" marR="0">
                        <a:lnSpc>
                          <a:spcPct val="115000"/>
                        </a:lnSpc>
                        <a:spcBef>
                          <a:spcPts val="0"/>
                        </a:spcBef>
                        <a:spcAft>
                          <a:spcPts val="0"/>
                        </a:spcAft>
                      </a:pPr>
                      <a:r>
                        <a:rPr lang="en-US" sz="1200" dirty="0">
                          <a:solidFill>
                            <a:srgbClr val="002060"/>
                          </a:solidFill>
                          <a:effectLst/>
                          <a:hlinkClick r:id="rId2">
                            <a:extLst>
                              <a:ext uri="{A12FA001-AC4F-418D-AE19-62706E023703}">
                                <ahyp:hlinkClr xmlns:ahyp="http://schemas.microsoft.com/office/drawing/2018/hyperlinkcolor" val="tx"/>
                              </a:ext>
                            </a:extLst>
                          </a:hlinkClick>
                        </a:rPr>
                        <a:t>https://ieeexplore.ieee.org/document/9028090</a:t>
                      </a:r>
                      <a:endParaRPr lang="en-US" sz="1200" dirty="0">
                        <a:solidFill>
                          <a:srgbClr val="002060"/>
                        </a:solidFill>
                        <a:effectLst/>
                        <a:latin typeface="Calibri"/>
                        <a:ea typeface="Calibri"/>
                        <a:cs typeface="Times New Roman"/>
                      </a:endParaRPr>
                    </a:p>
                  </a:txBody>
                  <a:tcPr marL="54486" marR="5448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4</a:t>
            </a:fld>
            <a:endParaRPr lang="en-US"/>
          </a:p>
        </p:txBody>
      </p:sp>
    </p:spTree>
    <p:extLst>
      <p:ext uri="{BB962C8B-B14F-4D97-AF65-F5344CB8AC3E}">
        <p14:creationId xmlns:p14="http://schemas.microsoft.com/office/powerpoint/2010/main" val="2449246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304800" y="875489"/>
            <a:ext cx="8382000" cy="5525311"/>
          </a:xfrm>
          <a:prstGeom prst="rect">
            <a:avLst/>
          </a:prstGeom>
        </p:spPr>
        <p:txBody>
          <a:bodyPr>
            <a:normAutofit lnSpcReduction="10000"/>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ea typeface="Times New Roman" panose="02020603050405020304" pitchFamily="18" charset="0"/>
              </a:rPr>
              <a:t>With the continuously increasing amount of 3D data on-line and with the rapidly growing computing power in the cloud,</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rPr>
              <a:t>the proposed framework seems a promising alternative to operator-assisted 2D-to-3D image and video conversion as well as in Robotics , to enable high level vision for robots to understands and perceive things as humans do.</a:t>
            </a:r>
            <a:endParaRPr lang="en-IN" sz="2200" dirty="0">
              <a:latin typeface="Times New Roman" panose="02020603050405020304" pitchFamily="18" charset="0"/>
              <a:ea typeface="Times New Roman" panose="02020603050405020304" pitchFamily="18" charset="0"/>
            </a:endParaRP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In medical science for identifying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cancer, tumors ,by classifying the 3d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points rendering high dimensional</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internal views.</a:t>
            </a: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In Robotics , to enable high level vision for </a:t>
            </a:r>
          </a:p>
          <a:p>
            <a:pPr indent="0" algn="just">
              <a:buFont typeface="Wingdings" pitchFamily="2" charset="2"/>
              <a:buNone/>
            </a:pPr>
            <a:r>
              <a:rPr lang="en-US" sz="2200" dirty="0">
                <a:latin typeface="Times New Roman" panose="02020603050405020304" pitchFamily="18" charset="0"/>
                <a:cs typeface="Times New Roman" panose="02020603050405020304" pitchFamily="18" charset="0"/>
              </a:rPr>
              <a:t>     robots to understands and perceive things as humans do.</a:t>
            </a:r>
          </a:p>
          <a:p>
            <a:pPr indent="0" algn="just"/>
            <a:endParaRPr lang="en-US" sz="2000" dirty="0">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lgn="just"/>
            <a:endParaRPr lang="en-US" sz="2000" dirty="0"/>
          </a:p>
        </p:txBody>
      </p:sp>
      <p:sp>
        <p:nvSpPr>
          <p:cNvPr id="3" name="Title 2"/>
          <p:cNvSpPr txBox="1">
            <a:spLocks/>
          </p:cNvSpPr>
          <p:nvPr/>
        </p:nvSpPr>
        <p:spPr>
          <a:xfrm>
            <a:off x="990600" y="274638"/>
            <a:ext cx="7277839" cy="600851"/>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just"/>
            <a:r>
              <a:rPr lang="en-US" sz="2400" b="1" dirty="0">
                <a:solidFill>
                  <a:srgbClr val="7030A0"/>
                </a:solidFill>
                <a:latin typeface="Times New Roman" panose="02020603050405020304" pitchFamily="18" charset="0"/>
                <a:cs typeface="Times New Roman" panose="02020603050405020304" pitchFamily="18" charset="0"/>
              </a:rPr>
              <a:t>FUTURE ENHANCEMENT</a:t>
            </a:r>
          </a:p>
        </p:txBody>
      </p:sp>
      <p:sp>
        <p:nvSpPr>
          <p:cNvPr id="4" name="Title 1"/>
          <p:cNvSpPr txBox="1">
            <a:spLocks/>
          </p:cNvSpPr>
          <p:nvPr/>
        </p:nvSpPr>
        <p:spPr>
          <a:xfrm>
            <a:off x="1845695" y="116733"/>
            <a:ext cx="6620967" cy="758756"/>
          </a:xfrm>
          <a:prstGeom prst="rect">
            <a:avLst/>
          </a:prstGeom>
        </p:spPr>
        <p:txBody>
          <a:bodyPr vert="horz" rtlCol="0" anchor="ctr">
            <a:normAutofit lnSpcReduction="1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just"/>
            <a:r>
              <a:rPr lang="en-US" sz="4400" dirty="0">
                <a:latin typeface="Times New Roman" panose="02020603050405020304" pitchFamily="18" charset="0"/>
                <a:cs typeface="Times New Roman" panose="02020603050405020304" pitchFamily="18" charset="0"/>
              </a:rPr>
              <a:t>  </a:t>
            </a:r>
          </a:p>
        </p:txBody>
      </p:sp>
      <p:sp>
        <p:nvSpPr>
          <p:cNvPr id="5" name="Text Placeholder 2"/>
          <p:cNvSpPr txBox="1">
            <a:spLocks/>
          </p:cNvSpPr>
          <p:nvPr/>
        </p:nvSpPr>
        <p:spPr>
          <a:xfrm>
            <a:off x="1558261" y="1148505"/>
            <a:ext cx="6390167" cy="4019107"/>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71500" indent="-342900" algn="just">
              <a:buFont typeface="Wingdings" panose="05000000000000000000" pitchFamily="2" charset="2"/>
              <a:buChar char="ü"/>
            </a:pPr>
            <a:endParaRPr lang="en-US" sz="2400" dirty="0">
              <a:solidFill>
                <a:schemeClr val="bg1"/>
              </a:solidFill>
              <a:latin typeface="Times New Roman" panose="02020603050405020304" pitchFamily="18" charset="0"/>
              <a:cs typeface="Times New Roman" panose="02020603050405020304" pitchFamily="18" charset="0"/>
            </a:endParaRPr>
          </a:p>
          <a:p>
            <a:pPr marL="571500" indent="-342900" algn="just">
              <a:buFont typeface="Wingdings" panose="05000000000000000000" pitchFamily="2" charset="2"/>
              <a:buChar char="ü"/>
            </a:pP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895600"/>
            <a:ext cx="2551982"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1"/>
          </p:nvPr>
        </p:nvSpPr>
        <p:spPr/>
        <p:txBody>
          <a:bodyPr/>
          <a:lstStyle/>
          <a:p>
            <a:fld id="{7BBEB978-E008-4D78-B818-1BEFEBC5432E}" type="slidenum">
              <a:rPr lang="en-US" smtClean="0"/>
              <a:t>40</a:t>
            </a:fld>
            <a:endParaRPr lang="en-US"/>
          </a:p>
        </p:txBody>
      </p:sp>
    </p:spTree>
    <p:extLst>
      <p:ext uri="{BB962C8B-B14F-4D97-AF65-F5344CB8AC3E}">
        <p14:creationId xmlns:p14="http://schemas.microsoft.com/office/powerpoint/2010/main" val="4027393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457200" y="1143000"/>
            <a:ext cx="8229600" cy="5397692"/>
          </a:xfrm>
          <a:prstGeom prst="rect">
            <a:avLst/>
          </a:prstGeom>
        </p:spPr>
        <p:txBody>
          <a:bodyPr>
            <a:normAutofit/>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algn="just"/>
            <a:r>
              <a:rPr lang="en-US" sz="1400" dirty="0">
                <a:latin typeface="Times New Roman" panose="02020603050405020304" pitchFamily="18" charset="0"/>
                <a:cs typeface="Times New Roman" panose="02020603050405020304" pitchFamily="18" charset="0"/>
              </a:rPr>
              <a:t>L. Agnot, W.-J. Huang and K.-C. Liu. A 2D to 3D video and image conversion technique based on a bilateral filter. In </a:t>
            </a:r>
            <a:r>
              <a:rPr lang="en-US" sz="1400" i="1" dirty="0">
                <a:latin typeface="Times New Roman" panose="02020603050405020304" pitchFamily="18" charset="0"/>
                <a:cs typeface="Times New Roman" panose="02020603050405020304" pitchFamily="18" charset="0"/>
              </a:rPr>
              <a:t>Proc. SPIE Three- Dimensional Image Processing and Applications</a:t>
            </a:r>
            <a:r>
              <a:rPr lang="en-US" sz="1400" dirty="0">
                <a:latin typeface="Times New Roman" panose="02020603050405020304" pitchFamily="18" charset="0"/>
                <a:cs typeface="Times New Roman" panose="02020603050405020304" pitchFamily="18" charset="0"/>
              </a:rPr>
              <a:t>, volume 7526, Feb.2010.</a:t>
            </a:r>
          </a:p>
          <a:p>
            <a:pPr algn="just"/>
            <a:r>
              <a:rPr lang="en-US" sz="1400" dirty="0">
                <a:latin typeface="Times New Roman" panose="02020603050405020304" pitchFamily="18" charset="0"/>
                <a:cs typeface="Times New Roman" panose="02020603050405020304" pitchFamily="18" charset="0"/>
              </a:rPr>
              <a:t>T. Brox, A. Bruhn, N. Papen berg, and J. Weickert. High accuracy optical flow estimation based on a theory for warping. </a:t>
            </a:r>
            <a:r>
              <a:rPr lang="en-US" sz="1400" i="1" dirty="0">
                <a:latin typeface="Times New Roman" panose="02020603050405020304" pitchFamily="18" charset="0"/>
                <a:cs typeface="Times New Roman" panose="02020603050405020304" pitchFamily="18" charset="0"/>
              </a:rPr>
              <a:t>Proc. European Conf. Computer Vision</a:t>
            </a:r>
            <a:r>
              <a:rPr lang="en-US" sz="1400" dirty="0">
                <a:latin typeface="Times New Roman" panose="02020603050405020304" pitchFamily="18" charset="0"/>
                <a:cs typeface="Times New Roman" panose="02020603050405020304" pitchFamily="18" charset="0"/>
              </a:rPr>
              <a:t>, pages 25–36, 2004.</a:t>
            </a:r>
          </a:p>
          <a:p>
            <a:pPr algn="just"/>
            <a:r>
              <a:rPr lang="en-US" sz="1400" dirty="0">
                <a:latin typeface="Times New Roman" panose="02020603050405020304" pitchFamily="18" charset="0"/>
                <a:cs typeface="Times New Roman" panose="02020603050405020304" pitchFamily="18" charset="0"/>
              </a:rPr>
              <a:t>N. Dalal and B. Triggs. Histograms of oriented gradients for human detection. In </a:t>
            </a:r>
            <a:r>
              <a:rPr lang="en-US" sz="1400" i="1" dirty="0">
                <a:latin typeface="Times New Roman" panose="02020603050405020304" pitchFamily="18" charset="0"/>
                <a:cs typeface="Times New Roman" panose="02020603050405020304" pitchFamily="18" charset="0"/>
              </a:rPr>
              <a:t>Proc. IEEE Conf. Computer Vision Pattern Recognition</a:t>
            </a:r>
            <a:r>
              <a:rPr lang="en-US" sz="1400" dirty="0">
                <a:latin typeface="Times New Roman" panose="02020603050405020304" pitchFamily="18" charset="0"/>
                <a:cs typeface="Times New Roman" panose="02020603050405020304" pitchFamily="18" charset="0"/>
              </a:rPr>
              <a:t>, pages 886–893, 2005.</a:t>
            </a:r>
          </a:p>
          <a:p>
            <a:pPr algn="just"/>
            <a:r>
              <a:rPr lang="en-US" sz="1400" dirty="0">
                <a:latin typeface="Times New Roman" panose="02020603050405020304" pitchFamily="18" charset="0"/>
                <a:cs typeface="Times New Roman" panose="02020603050405020304" pitchFamily="18" charset="0"/>
              </a:rPr>
              <a:t>F. Durand and J. Dorsey. Fast bilateral filtering for the display of high- dynamic-range images. </a:t>
            </a:r>
            <a:r>
              <a:rPr lang="en-US" sz="1400" i="1" dirty="0">
                <a:latin typeface="Times New Roman" panose="02020603050405020304" pitchFamily="18" charset="0"/>
                <a:cs typeface="Times New Roman" panose="02020603050405020304" pitchFamily="18" charset="0"/>
              </a:rPr>
              <a:t>ACM Trans. Graph.</a:t>
            </a:r>
            <a:r>
              <a:rPr lang="en-US" sz="1400" dirty="0">
                <a:latin typeface="Times New Roman" panose="02020603050405020304" pitchFamily="18" charset="0"/>
                <a:cs typeface="Times New Roman" panose="02020603050405020304" pitchFamily="18" charset="0"/>
              </a:rPr>
              <a:t>, 21:257–266, July 2002.</a:t>
            </a:r>
          </a:p>
          <a:p>
            <a:pPr algn="just"/>
            <a:r>
              <a:rPr lang="en-US" sz="1400" dirty="0">
                <a:latin typeface="Times New Roman" panose="02020603050405020304" pitchFamily="18" charset="0"/>
                <a:cs typeface="Times New Roman" panose="02020603050405020304" pitchFamily="18" charset="0"/>
              </a:rPr>
              <a:t>M. Grundmann, V. Kwatra, and I. Essa. Auto-directed video stabilization with robust L1 optimal camera paths. In </a:t>
            </a:r>
            <a:r>
              <a:rPr lang="en-US" sz="1400" i="1" dirty="0">
                <a:latin typeface="Times New Roman" panose="02020603050405020304" pitchFamily="18" charset="0"/>
                <a:cs typeface="Times New Roman" panose="02020603050405020304" pitchFamily="18" charset="0"/>
              </a:rPr>
              <a:t>Proc. IEEE Conf. Computer Vision Pattern Recognition</a:t>
            </a:r>
            <a:r>
              <a:rPr lang="en-US" sz="1400" dirty="0">
                <a:latin typeface="Times New Roman" panose="02020603050405020304" pitchFamily="18" charset="0"/>
                <a:cs typeface="Times New Roman" panose="02020603050405020304" pitchFamily="18" charset="0"/>
              </a:rPr>
              <a:t>, 2011.</a:t>
            </a:r>
          </a:p>
          <a:p>
            <a:pPr algn="just"/>
            <a:r>
              <a:rPr lang="en-US" sz="1400" dirty="0">
                <a:latin typeface="Times New Roman" panose="02020603050405020304" pitchFamily="18" charset="0"/>
                <a:cs typeface="Times New Roman" panose="02020603050405020304" pitchFamily="18" charset="0"/>
              </a:rPr>
              <a:t> A. Boulch, B. Le Saux, and N. Audebert, ‘‘Unstructured point cloud semantic labeling using deep segmentation networks,’’ in Proc. Eurographics Workshop 3D Object Retr., 2017, pp. 17–24. </a:t>
            </a:r>
          </a:p>
          <a:p>
            <a:pPr algn="just"/>
            <a:r>
              <a:rPr lang="en-US" sz="1400" dirty="0">
                <a:latin typeface="Times New Roman" panose="02020603050405020304" pitchFamily="18" charset="0"/>
                <a:cs typeface="Times New Roman" panose="02020603050405020304" pitchFamily="18" charset="0"/>
              </a:rPr>
              <a:t> L.-C. Chen, G. Papandreou, I. Kokkinos, K. Murphy, and A. L. Yuille, ‘‘DeepLab: Semantic image segmentation with deep convolutional nets, atrous convolution, and fully connected CRFs,’’ IEEE Trans. Pattern Anal. Mach. Intell., vol. 40, no. 4, pp. 834–848, Apr. 2018.</a:t>
            </a:r>
          </a:p>
          <a:p>
            <a:pPr algn="just"/>
            <a:r>
              <a:rPr lang="en-US" sz="1400" dirty="0">
                <a:latin typeface="Times New Roman" panose="02020603050405020304" pitchFamily="18" charset="0"/>
                <a:cs typeface="Times New Roman" panose="02020603050405020304" pitchFamily="18" charset="0"/>
              </a:rPr>
              <a:t> E. Shelhamer, J. Long, and T. Darrell, ‘‘Fully convolutional networks for semantic segmentation,’’ IEEE Trans. Pattern Anal. Mach. Intell., vol. 39, no. 4, pp. 640–651, Apr. 2017.</a:t>
            </a:r>
          </a:p>
          <a:p>
            <a:pPr algn="just"/>
            <a:r>
              <a:rPr lang="en-US" sz="1400" dirty="0">
                <a:latin typeface="Times New Roman" panose="02020603050405020304" pitchFamily="18" charset="0"/>
                <a:cs typeface="Times New Roman" panose="02020603050405020304" pitchFamily="18" charset="0"/>
              </a:rPr>
              <a:t> A. Garcia-Garcia, S. Orts-Escolano, S. Oprea, V. Villena-Martinez, and J. Garcia-Rodriguez, ‘‘A review on deep learning techniques applied to semantic segmentation,’’ Apr. 2017, arXiv:1704.06857. [Online]. </a:t>
            </a:r>
          </a:p>
        </p:txBody>
      </p:sp>
      <p:sp>
        <p:nvSpPr>
          <p:cNvPr id="3" name="Title 2"/>
          <p:cNvSpPr txBox="1">
            <a:spLocks/>
          </p:cNvSpPr>
          <p:nvPr/>
        </p:nvSpPr>
        <p:spPr>
          <a:xfrm>
            <a:off x="381000" y="274638"/>
            <a:ext cx="9829800" cy="563562"/>
          </a:xfrm>
          <a:prstGeom prst="rect">
            <a:avLst/>
          </a:prstGeom>
        </p:spPr>
        <p:txBody>
          <a:bodyPr>
            <a:norm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US" b="1" dirty="0">
                <a:solidFill>
                  <a:srgbClr val="7030A0"/>
                </a:solidFill>
                <a:latin typeface="Times New Roman" panose="02020603050405020304" pitchFamily="18" charset="0"/>
                <a:cs typeface="Times New Roman" panose="02020603050405020304" pitchFamily="18" charset="0"/>
              </a:rPr>
              <a:t>REFERENCE</a:t>
            </a:r>
          </a:p>
        </p:txBody>
      </p:sp>
      <p:sp>
        <p:nvSpPr>
          <p:cNvPr id="4" name="Slide Number Placeholder 3"/>
          <p:cNvSpPr>
            <a:spLocks noGrp="1"/>
          </p:cNvSpPr>
          <p:nvPr>
            <p:ph type="sldNum" sz="quarter" idx="11"/>
          </p:nvPr>
        </p:nvSpPr>
        <p:spPr/>
        <p:txBody>
          <a:bodyPr/>
          <a:lstStyle/>
          <a:p>
            <a:fld id="{7BBEB978-E008-4D78-B818-1BEFEBC5432E}" type="slidenum">
              <a:rPr lang="en-US" smtClean="0"/>
              <a:t>41</a:t>
            </a:fld>
            <a:endParaRPr lang="en-US"/>
          </a:p>
        </p:txBody>
      </p:sp>
    </p:spTree>
    <p:extLst>
      <p:ext uri="{BB962C8B-B14F-4D97-AF65-F5344CB8AC3E}">
        <p14:creationId xmlns:p14="http://schemas.microsoft.com/office/powerpoint/2010/main" val="1980669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70817320"/>
              </p:ext>
            </p:extLst>
          </p:nvPr>
        </p:nvGraphicFramePr>
        <p:xfrm>
          <a:off x="838200" y="762000"/>
          <a:ext cx="7197725" cy="5092922"/>
        </p:xfrm>
        <a:graphic>
          <a:graphicData uri="http://schemas.openxmlformats.org/drawingml/2006/table">
            <a:tbl>
              <a:tblPr firstRow="1" firstCol="1" bandRow="1">
                <a:tableStyleId>{5C22544A-7EE6-4342-B048-85BDC9FD1C3A}</a:tableStyleId>
              </a:tblPr>
              <a:tblGrid>
                <a:gridCol w="1121723">
                  <a:extLst>
                    <a:ext uri="{9D8B030D-6E8A-4147-A177-3AD203B41FA5}">
                      <a16:colId xmlns:a16="http://schemas.microsoft.com/office/drawing/2014/main" val="20000"/>
                    </a:ext>
                  </a:extLst>
                </a:gridCol>
                <a:gridCol w="1136264">
                  <a:extLst>
                    <a:ext uri="{9D8B030D-6E8A-4147-A177-3AD203B41FA5}">
                      <a16:colId xmlns:a16="http://schemas.microsoft.com/office/drawing/2014/main" val="20001"/>
                    </a:ext>
                  </a:extLst>
                </a:gridCol>
                <a:gridCol w="1219355">
                  <a:extLst>
                    <a:ext uri="{9D8B030D-6E8A-4147-A177-3AD203B41FA5}">
                      <a16:colId xmlns:a16="http://schemas.microsoft.com/office/drawing/2014/main" val="20002"/>
                    </a:ext>
                  </a:extLst>
                </a:gridCol>
                <a:gridCol w="1819685">
                  <a:extLst>
                    <a:ext uri="{9D8B030D-6E8A-4147-A177-3AD203B41FA5}">
                      <a16:colId xmlns:a16="http://schemas.microsoft.com/office/drawing/2014/main" val="20003"/>
                    </a:ext>
                  </a:extLst>
                </a:gridCol>
                <a:gridCol w="1900698">
                  <a:extLst>
                    <a:ext uri="{9D8B030D-6E8A-4147-A177-3AD203B41FA5}">
                      <a16:colId xmlns:a16="http://schemas.microsoft.com/office/drawing/2014/main" val="20004"/>
                    </a:ext>
                  </a:extLst>
                </a:gridCol>
              </a:tblGrid>
              <a:tr h="527101">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Demerits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038720">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2019</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XIAOLI LIANG ZHONGLIANG FU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MH Net: Multiscale Hierarchical Network for</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3D Point Cloud Semantic Segmentation</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1 To take fully advantage of the correlations of</a:t>
                      </a:r>
                    </a:p>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Propagated information between the different scale coarse layers and the original points, the local features of each scale are characterized by feature propagation to obtain the features of the original point clouds at the corresponding scale.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1. Although there is considerable noise points in the segmentation result of MH Net, the number of noise point’s only accounts for a small part of the total point clouds. Even</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If all the noise points are corrected, the overall accuracy of the point clouds will not be greatly improved.</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27101">
                <a:tc gridSpan="5">
                  <a:txBody>
                    <a:bodyPr/>
                    <a:lstStyle/>
                    <a:p>
                      <a:pPr marL="0" marR="0">
                        <a:lnSpc>
                          <a:spcPct val="115000"/>
                        </a:lnSpc>
                        <a:spcBef>
                          <a:spcPts val="0"/>
                        </a:spcBef>
                        <a:spcAft>
                          <a:spcPts val="0"/>
                        </a:spcAft>
                      </a:pPr>
                      <a:r>
                        <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https://ieeexplore.ieee.org/search/searchresult.jsp?newsearch=true&amp;queryText=3d%20point%20c          loud%20classification%20using%20cnn</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5</a:t>
            </a:fld>
            <a:endParaRPr lang="en-US"/>
          </a:p>
        </p:txBody>
      </p:sp>
    </p:spTree>
    <p:extLst>
      <p:ext uri="{BB962C8B-B14F-4D97-AF65-F5344CB8AC3E}">
        <p14:creationId xmlns:p14="http://schemas.microsoft.com/office/powerpoint/2010/main" val="54527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2895187"/>
              </p:ext>
            </p:extLst>
          </p:nvPr>
        </p:nvGraphicFramePr>
        <p:xfrm>
          <a:off x="914400" y="838200"/>
          <a:ext cx="7134224" cy="4978547"/>
        </p:xfrm>
        <a:graphic>
          <a:graphicData uri="http://schemas.openxmlformats.org/drawingml/2006/table">
            <a:tbl>
              <a:tblPr firstRow="1" firstCol="1" bandRow="1">
                <a:tableStyleId>{5C22544A-7EE6-4342-B048-85BDC9FD1C3A}</a:tableStyleId>
              </a:tblPr>
              <a:tblGrid>
                <a:gridCol w="1080710">
                  <a:extLst>
                    <a:ext uri="{9D8B030D-6E8A-4147-A177-3AD203B41FA5}">
                      <a16:colId xmlns:a16="http://schemas.microsoft.com/office/drawing/2014/main" val="20000"/>
                    </a:ext>
                  </a:extLst>
                </a:gridCol>
                <a:gridCol w="1009879">
                  <a:extLst>
                    <a:ext uri="{9D8B030D-6E8A-4147-A177-3AD203B41FA5}">
                      <a16:colId xmlns:a16="http://schemas.microsoft.com/office/drawing/2014/main" val="20001"/>
                    </a:ext>
                  </a:extLst>
                </a:gridCol>
                <a:gridCol w="1187973">
                  <a:extLst>
                    <a:ext uri="{9D8B030D-6E8A-4147-A177-3AD203B41FA5}">
                      <a16:colId xmlns:a16="http://schemas.microsoft.com/office/drawing/2014/main" val="20002"/>
                    </a:ext>
                  </a:extLst>
                </a:gridCol>
                <a:gridCol w="1722932">
                  <a:extLst>
                    <a:ext uri="{9D8B030D-6E8A-4147-A177-3AD203B41FA5}">
                      <a16:colId xmlns:a16="http://schemas.microsoft.com/office/drawing/2014/main" val="20003"/>
                    </a:ext>
                  </a:extLst>
                </a:gridCol>
                <a:gridCol w="2132730">
                  <a:extLst>
                    <a:ext uri="{9D8B030D-6E8A-4147-A177-3AD203B41FA5}">
                      <a16:colId xmlns:a16="http://schemas.microsoft.com/office/drawing/2014/main" val="20004"/>
                    </a:ext>
                  </a:extLst>
                </a:gridCol>
              </a:tblGrid>
              <a:tr h="394235">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Merits</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Demerits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942350">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2015</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Anh Nguyen</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Bac  Le</a:t>
                      </a: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200" dirty="0">
                          <a:solidFill>
                            <a:schemeClr val="tx1"/>
                          </a:solidFill>
                          <a:effectLst/>
                          <a:latin typeface="Times New Roman" panose="02020603050405020304" pitchFamily="18" charset="0"/>
                          <a:cs typeface="Times New Roman" panose="02020603050405020304" pitchFamily="18" charset="0"/>
                        </a:rPr>
                        <a:t>3D Point Cloud Segmentation</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1. In addition, advance in machine learning techniques have made accurate classification of scene context possible</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 A method that takes advantage of contextual information combine with geometric reasoning or learning techniques would improve the segmentation results.</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1.In addition,</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The surface shape can be arbitrary with sharp features and there is no statistical distribution pattern in data.</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2. Moreover, due to the limitations of the 3D sensors, the foreground is often highly entangled with the background.</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3.</a:t>
                      </a:r>
                      <a:r>
                        <a:rPr lang="en-IN" sz="1200" kern="1200">
                          <a:solidFill>
                            <a:schemeClr val="tx1"/>
                          </a:solidFill>
                          <a:effectLst/>
                          <a:latin typeface="Times New Roman" panose="02020603050405020304" pitchFamily="18" charset="0"/>
                          <a:cs typeface="Times New Roman" panose="02020603050405020304" pitchFamily="18" charset="0"/>
                        </a:rPr>
                        <a:t> </a:t>
                      </a:r>
                      <a:r>
                        <a:rPr lang="en-IN" sz="1200">
                          <a:solidFill>
                            <a:schemeClr val="tx1"/>
                          </a:solidFill>
                          <a:effectLst/>
                          <a:latin typeface="Times New Roman" panose="02020603050405020304" pitchFamily="18" charset="0"/>
                          <a:cs typeface="Times New Roman" panose="02020603050405020304" pitchFamily="18" charset="0"/>
                        </a:rPr>
                        <a:t>These problems present a difﬁcult challenge when designing a segmentation algorithm.</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IN"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p>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95777">
                <a:tc gridSpan="5">
                  <a:txBody>
                    <a:bodyPr/>
                    <a:lstStyle/>
                    <a:p>
                      <a:pPr marL="0" marR="0">
                        <a:lnSpc>
                          <a:spcPct val="115000"/>
                        </a:lnSpc>
                        <a:spcBef>
                          <a:spcPts val="0"/>
                        </a:spcBef>
                        <a:spcAft>
                          <a:spcPts val="0"/>
                        </a:spcAft>
                      </a:pPr>
                      <a:r>
                        <a:rPr lang="en-US" sz="1200" kern="1200" dirty="0">
                          <a:solidFill>
                            <a:srgbClr val="26CBEC"/>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IN"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https://www.researchgate.net/publication/269035150_3D_point_cloud_segmentation_A_survey</a:t>
                      </a:r>
                      <a:endPar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0" marR="0" algn="ctr">
                        <a:lnSpc>
                          <a:spcPct val="115000"/>
                        </a:lnSpc>
                        <a:spcBef>
                          <a:spcPts val="0"/>
                        </a:spcBef>
                        <a:spcAft>
                          <a:spcPts val="0"/>
                        </a:spcAft>
                      </a:pPr>
                      <a:r>
                        <a:rPr lang="en-US"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6</a:t>
            </a:fld>
            <a:endParaRPr lang="en-US"/>
          </a:p>
        </p:txBody>
      </p:sp>
    </p:spTree>
    <p:extLst>
      <p:ext uri="{BB962C8B-B14F-4D97-AF65-F5344CB8AC3E}">
        <p14:creationId xmlns:p14="http://schemas.microsoft.com/office/powerpoint/2010/main" val="184223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24408457"/>
              </p:ext>
            </p:extLst>
          </p:nvPr>
        </p:nvGraphicFramePr>
        <p:xfrm>
          <a:off x="609600" y="609600"/>
          <a:ext cx="7524750" cy="5267325"/>
        </p:xfrm>
        <a:graphic>
          <a:graphicData uri="http://schemas.openxmlformats.org/drawingml/2006/table">
            <a:tbl>
              <a:tblPr firstRow="1" firstCol="1" bandRow="1">
                <a:tableStyleId>{5C22544A-7EE6-4342-B048-85BDC9FD1C3A}</a:tableStyleId>
              </a:tblPr>
              <a:tblGrid>
                <a:gridCol w="1139868">
                  <a:extLst>
                    <a:ext uri="{9D8B030D-6E8A-4147-A177-3AD203B41FA5}">
                      <a16:colId xmlns:a16="http://schemas.microsoft.com/office/drawing/2014/main" val="20000"/>
                    </a:ext>
                  </a:extLst>
                </a:gridCol>
                <a:gridCol w="1065160">
                  <a:extLst>
                    <a:ext uri="{9D8B030D-6E8A-4147-A177-3AD203B41FA5}">
                      <a16:colId xmlns:a16="http://schemas.microsoft.com/office/drawing/2014/main" val="20001"/>
                    </a:ext>
                  </a:extLst>
                </a:gridCol>
                <a:gridCol w="1253002">
                  <a:extLst>
                    <a:ext uri="{9D8B030D-6E8A-4147-A177-3AD203B41FA5}">
                      <a16:colId xmlns:a16="http://schemas.microsoft.com/office/drawing/2014/main" val="20002"/>
                    </a:ext>
                  </a:extLst>
                </a:gridCol>
                <a:gridCol w="1817245">
                  <a:extLst>
                    <a:ext uri="{9D8B030D-6E8A-4147-A177-3AD203B41FA5}">
                      <a16:colId xmlns:a16="http://schemas.microsoft.com/office/drawing/2014/main" val="20003"/>
                    </a:ext>
                  </a:extLst>
                </a:gridCol>
                <a:gridCol w="2249475">
                  <a:extLst>
                    <a:ext uri="{9D8B030D-6E8A-4147-A177-3AD203B41FA5}">
                      <a16:colId xmlns:a16="http://schemas.microsoft.com/office/drawing/2014/main" val="20004"/>
                    </a:ext>
                  </a:extLst>
                </a:gridCol>
              </a:tblGrid>
              <a:tr h="422883">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Year of Publication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Author Name</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Title of the Paper</a:t>
                      </a:r>
                      <a:endParaRPr lang="en-US" sz="120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Demerits</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208451">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2017</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Charles </a:t>
                      </a:r>
                      <a:r>
                        <a:rPr lang="en-US" sz="1200" dirty="0" err="1">
                          <a:solidFill>
                            <a:schemeClr val="tx1"/>
                          </a:solidFill>
                          <a:effectLst/>
                          <a:latin typeface="Times New Roman" panose="02020603050405020304" pitchFamily="18" charset="0"/>
                          <a:cs typeface="Times New Roman" panose="02020603050405020304" pitchFamily="18" charset="0"/>
                        </a:rPr>
                        <a:t>R.Qi</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l">
                        <a:lnSpc>
                          <a:spcPct val="115000"/>
                        </a:lnSpc>
                        <a:spcBef>
                          <a:spcPts val="0"/>
                        </a:spcBef>
                        <a:spcAft>
                          <a:spcPts val="0"/>
                        </a:spcAft>
                      </a:pPr>
                      <a:r>
                        <a:rPr lang="en-US" sz="1200" dirty="0" err="1">
                          <a:solidFill>
                            <a:schemeClr val="tx1"/>
                          </a:solidFill>
                          <a:effectLst/>
                          <a:latin typeface="Times New Roman" panose="02020603050405020304" pitchFamily="18" charset="0"/>
                          <a:cs typeface="Times New Roman" panose="02020603050405020304" pitchFamily="18" charset="0"/>
                        </a:rPr>
                        <a:t>Hao</a:t>
                      </a:r>
                      <a:r>
                        <a:rPr lang="en-US" sz="1200" baseline="0" dirty="0">
                          <a:solidFill>
                            <a:schemeClr val="tx1"/>
                          </a:solidFill>
                          <a:effectLst/>
                          <a:latin typeface="Times New Roman" panose="02020603050405020304" pitchFamily="18" charset="0"/>
                          <a:cs typeface="Times New Roman" panose="02020603050405020304" pitchFamily="18" charset="0"/>
                        </a:rPr>
                        <a:t> Su</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Kaichun Mo</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Leonidas J.</a:t>
                      </a:r>
                    </a:p>
                    <a:p>
                      <a:pPr marL="0" marR="0" algn="l">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Guibas</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l">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PointNet: Deep Learning</a:t>
                      </a:r>
                      <a:r>
                        <a:rPr lang="en-US" sz="1200" baseline="0" dirty="0">
                          <a:solidFill>
                            <a:schemeClr val="tx1"/>
                          </a:solidFill>
                          <a:effectLst/>
                          <a:latin typeface="Times New Roman" panose="02020603050405020304" pitchFamily="18" charset="0"/>
                          <a:cs typeface="Times New Roman" panose="02020603050405020304" pitchFamily="18" charset="0"/>
                        </a:rPr>
                        <a:t> on Point sets for 3D Classification and Segmentation</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Point Net is Highly efficient and effective  Empirically, it shows</a:t>
                      </a:r>
                      <a:r>
                        <a:rPr lang="en-US" sz="1200" baseline="0" dirty="0">
                          <a:solidFill>
                            <a:schemeClr val="tx1"/>
                          </a:solidFill>
                          <a:effectLst/>
                          <a:latin typeface="Times New Roman" panose="02020603050405020304" pitchFamily="18" charset="0"/>
                          <a:cs typeface="Times New Roman" panose="02020603050405020304" pitchFamily="18" charset="0"/>
                        </a:rPr>
                        <a:t> strong performance on even better than state of the art. Point Clouds are simple and unified structures that avoid the combinational irregularities and complexities of meshes, and thus are easier to learn .</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Point Cloud</a:t>
                      </a:r>
                      <a:r>
                        <a:rPr lang="en-US" sz="1200" baseline="0" dirty="0">
                          <a:solidFill>
                            <a:schemeClr val="tx1"/>
                          </a:solidFill>
                          <a:effectLst/>
                          <a:latin typeface="Times New Roman" panose="02020603050405020304" pitchFamily="18" charset="0"/>
                          <a:cs typeface="Times New Roman" panose="02020603050405020304" pitchFamily="18" charset="0"/>
                        </a:rPr>
                        <a:t> is Expensive affected by mirror reflection long scanning time.</a:t>
                      </a:r>
                    </a:p>
                    <a:p>
                      <a:pPr marL="0" marR="0">
                        <a:lnSpc>
                          <a:spcPct val="115000"/>
                        </a:lnSpc>
                        <a:spcBef>
                          <a:spcPts val="0"/>
                        </a:spcBef>
                        <a:spcAft>
                          <a:spcPts val="0"/>
                        </a:spcAft>
                      </a:pPr>
                      <a:r>
                        <a:rPr lang="en-US" sz="1200" baseline="0" dirty="0">
                          <a:solidFill>
                            <a:schemeClr val="tx1"/>
                          </a:solidFill>
                          <a:effectLst/>
                          <a:latin typeface="Times New Roman" panose="02020603050405020304" pitchFamily="18" charset="0"/>
                          <a:cs typeface="Times New Roman" panose="02020603050405020304" pitchFamily="18" charset="0"/>
                        </a:rPr>
                        <a:t>Point cloud deals with limited accuracy.</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p>
                    <a:p>
                      <a:pPr marL="0" marR="0" algn="ctr">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35991">
                <a:tc gridSpan="5">
                  <a:txBody>
                    <a:bodyPr/>
                    <a:lstStyle/>
                    <a:p>
                      <a:pPr marL="0" marR="0">
                        <a:lnSpc>
                          <a:spcPct val="115000"/>
                        </a:lnSpc>
                        <a:spcBef>
                          <a:spcPts val="0"/>
                        </a:spcBef>
                        <a:spcAft>
                          <a:spcPts val="0"/>
                        </a:spcAft>
                      </a:pPr>
                      <a:r>
                        <a:rPr lang="en-IN" sz="1200"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https://arxiv.org/pdf/1612.00593v2.pdf</a:t>
                      </a:r>
                      <a:endParaRPr lang="en-US" sz="1200" dirty="0">
                        <a:solidFill>
                          <a:srgbClr val="002060"/>
                        </a:solidFill>
                        <a:effectLst/>
                        <a:latin typeface="Times New Roman" panose="02020603050405020304" pitchFamily="18" charset="0"/>
                        <a:ea typeface="Calibri"/>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7BBEB978-E008-4D78-B818-1BEFEBC5432E}" type="slidenum">
              <a:rPr lang="en-US" smtClean="0"/>
              <a:t>7</a:t>
            </a:fld>
            <a:endParaRPr lang="en-US"/>
          </a:p>
        </p:txBody>
      </p:sp>
    </p:spTree>
    <p:extLst>
      <p:ext uri="{BB962C8B-B14F-4D97-AF65-F5344CB8AC3E}">
        <p14:creationId xmlns:p14="http://schemas.microsoft.com/office/powerpoint/2010/main" val="1419982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028343"/>
            <a:ext cx="7162800" cy="4431983"/>
          </a:xfrm>
          <a:prstGeom prst="rect">
            <a:avLst/>
          </a:prstGeom>
        </p:spPr>
        <p:txBody>
          <a:bodyPr wrap="square">
            <a:spAutoFit/>
          </a:bodyPr>
          <a:lstStyle/>
          <a:p>
            <a:r>
              <a:rPr lang="en-US" sz="2400" b="1" dirty="0">
                <a:solidFill>
                  <a:srgbClr val="7030A0"/>
                </a:solidFill>
                <a:latin typeface="Times New Roman" pitchFamily="18" charset="0"/>
                <a:cs typeface="Times New Roman" pitchFamily="18" charset="0"/>
              </a:rPr>
              <a:t>PROBLEM STATEMENT</a:t>
            </a:r>
          </a:p>
          <a:p>
            <a:endParaRPr lang="en-US" sz="2400" b="1" dirty="0">
              <a:solidFill>
                <a:srgbClr val="7030A0"/>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main aim of this Project is “Image Reconstruction” - to reconstruct a 2D image to a 3D image ,The convenience of 3D-capable hardware today, such as TVs, Blu-Ray players, gaming consoles, and smart phones, is not yet matched by 3D content production. Today there exists an urgent need to convert the existing 2D content to 3D.</a:t>
            </a:r>
          </a:p>
          <a:p>
            <a:pPr algn="just"/>
            <a:endParaRPr lang="en-US" dirty="0">
              <a:latin typeface="Times New Roman" pitchFamily="18" charset="0"/>
              <a:cs typeface="Times New Roman" pitchFamily="18" charset="0"/>
            </a:endParaRPr>
          </a:p>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 The proposed methods carry the philosophy of machine learning. They apply to arbitrary scenes and require no manual explanation. Two types of method proposed : The first one is based on learning a point mapping from local image/attributes, such as color, spatial position, and motion at each pixel, to scene-depth at that pixel using a regression type idea</a:t>
            </a:r>
          </a:p>
        </p:txBody>
      </p:sp>
      <p:sp>
        <p:nvSpPr>
          <p:cNvPr id="3" name="Slide Number Placeholder 2"/>
          <p:cNvSpPr>
            <a:spLocks noGrp="1"/>
          </p:cNvSpPr>
          <p:nvPr>
            <p:ph type="sldNum" sz="quarter" idx="11"/>
          </p:nvPr>
        </p:nvSpPr>
        <p:spPr/>
        <p:txBody>
          <a:bodyPr/>
          <a:lstStyle/>
          <a:p>
            <a:fld id="{7BBEB978-E008-4D78-B818-1BEFEBC5432E}" type="slidenum">
              <a:rPr lang="en-US" smtClean="0"/>
              <a:t>8</a:t>
            </a:fld>
            <a:endParaRPr lang="en-US"/>
          </a:p>
        </p:txBody>
      </p:sp>
    </p:spTree>
    <p:extLst>
      <p:ext uri="{BB962C8B-B14F-4D97-AF65-F5344CB8AC3E}">
        <p14:creationId xmlns:p14="http://schemas.microsoft.com/office/powerpoint/2010/main" val="217241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028342"/>
            <a:ext cx="7391400" cy="3970318"/>
          </a:xfrm>
          <a:prstGeom prst="rect">
            <a:avLst/>
          </a:prstGeom>
        </p:spPr>
        <p:txBody>
          <a:bodyPr wrap="square">
            <a:spAutoFit/>
          </a:bodyPr>
          <a:lstStyle/>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second one is based on globally estimating the entire depth map of a query image directly from a repository of 3Dimages (image + depth pairs or stereo pairs) using a nearest-neighbor regression type idea. It introduces local method and evaluates the qualitative performance and the computational efficiency of both the local and global methods </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marL="285750" indent="-285750">
              <a:buFont typeface="Wingdings" panose="05000000000000000000" pitchFamily="2" charset="2"/>
              <a:buChar char="v"/>
            </a:pPr>
            <a:endParaRPr lang="en-US" dirty="0">
              <a:latin typeface="Times New Roman" pitchFamily="18" charset="0"/>
              <a:cs typeface="Times New Roman" pitchFamily="18" charset="0"/>
            </a:endParaRPr>
          </a:p>
          <a:p>
            <a:pPr marL="285750" indent="-285750" algn="just">
              <a:buFont typeface="Wingdings" panose="05000000000000000000" pitchFamily="2" charset="2"/>
              <a:buChar char="v"/>
            </a:pPr>
            <a:r>
              <a:rPr lang="en-US" dirty="0">
                <a:latin typeface="Times New Roman" pitchFamily="18" charset="0"/>
                <a:cs typeface="Times New Roman" pitchFamily="18" charset="0"/>
              </a:rPr>
              <a:t>The improved quality of the depth maps produced by the global method relative to state of-the- art  methods together with up to 4 orders of magnitude reduction in computational effort and weakness of the methods are also demonstrated. But no performance against  these methods while comparing with other works.</a:t>
            </a:r>
          </a:p>
        </p:txBody>
      </p:sp>
      <p:sp>
        <p:nvSpPr>
          <p:cNvPr id="3" name="Slide Number Placeholder 2"/>
          <p:cNvSpPr>
            <a:spLocks noGrp="1"/>
          </p:cNvSpPr>
          <p:nvPr>
            <p:ph type="sldNum" sz="quarter" idx="11"/>
          </p:nvPr>
        </p:nvSpPr>
        <p:spPr/>
        <p:txBody>
          <a:bodyPr/>
          <a:lstStyle/>
          <a:p>
            <a:fld id="{7BBEB978-E008-4D78-B818-1BEFEBC5432E}" type="slidenum">
              <a:rPr lang="en-US" smtClean="0"/>
              <a:t>9</a:t>
            </a:fld>
            <a:endParaRPr lang="en-US"/>
          </a:p>
        </p:txBody>
      </p:sp>
    </p:spTree>
    <p:extLst>
      <p:ext uri="{BB962C8B-B14F-4D97-AF65-F5344CB8AC3E}">
        <p14:creationId xmlns:p14="http://schemas.microsoft.com/office/powerpoint/2010/main" val="276380653"/>
      </p:ext>
    </p:extLst>
  </p:cSld>
  <p:clrMapOvr>
    <a:masterClrMapping/>
  </p:clrMapOvr>
</p:sld>
</file>

<file path=ppt/theme/theme1.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0</TotalTime>
  <Words>2486</Words>
  <Application>Microsoft Office PowerPoint</Application>
  <PresentationFormat>On-screen Show (4:3)</PresentationFormat>
  <Paragraphs>300</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Symbol</vt:lpstr>
      <vt:lpstr>Times New Roman</vt:lpstr>
      <vt:lpstr>Wingdings</vt:lpstr>
      <vt:lpstr>Composite</vt:lpstr>
      <vt:lpstr>    3D POINT CLOUD CLASSIFICATION USING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POINT CLOUD CLASSIFICATION USING DEEP LEARNING</dc:title>
  <dc:creator>SAKTHI</dc:creator>
  <cp:lastModifiedBy>Jennisha</cp:lastModifiedBy>
  <cp:revision>76</cp:revision>
  <dcterms:created xsi:type="dcterms:W3CDTF">2021-06-17T12:50:53Z</dcterms:created>
  <dcterms:modified xsi:type="dcterms:W3CDTF">2021-08-03T15:48:59Z</dcterms:modified>
</cp:coreProperties>
</file>